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</p:sldMasterIdLst>
  <p:notesMasterIdLst>
    <p:notesMasterId r:id="rId5"/>
  </p:notesMasterIdLst>
  <p:sldIdLst>
    <p:sldId id="600" r:id="rId4"/>
    <p:sldId id="1754" r:id="rId6"/>
    <p:sldId id="1755" r:id="rId7"/>
    <p:sldId id="1756" r:id="rId8"/>
    <p:sldId id="1757" r:id="rId9"/>
    <p:sldId id="1758" r:id="rId10"/>
    <p:sldId id="1759" r:id="rId11"/>
    <p:sldId id="1760" r:id="rId12"/>
    <p:sldId id="1761" r:id="rId13"/>
    <p:sldId id="1762" r:id="rId14"/>
    <p:sldId id="1763" r:id="rId15"/>
    <p:sldId id="1764" r:id="rId16"/>
    <p:sldId id="1817" r:id="rId17"/>
    <p:sldId id="1818" r:id="rId18"/>
    <p:sldId id="1767" r:id="rId19"/>
    <p:sldId id="1768" r:id="rId20"/>
    <p:sldId id="1769" r:id="rId21"/>
    <p:sldId id="1770" r:id="rId22"/>
    <p:sldId id="1771" r:id="rId23"/>
    <p:sldId id="1772" r:id="rId24"/>
    <p:sldId id="1773" r:id="rId25"/>
    <p:sldId id="1774" r:id="rId26"/>
    <p:sldId id="1775" r:id="rId27"/>
    <p:sldId id="1776" r:id="rId28"/>
    <p:sldId id="1777" r:id="rId29"/>
    <p:sldId id="1778" r:id="rId30"/>
    <p:sldId id="1779" r:id="rId31"/>
    <p:sldId id="1780" r:id="rId32"/>
    <p:sldId id="1781" r:id="rId33"/>
    <p:sldId id="1782" r:id="rId34"/>
    <p:sldId id="1783" r:id="rId35"/>
    <p:sldId id="1784" r:id="rId36"/>
    <p:sldId id="1785" r:id="rId37"/>
    <p:sldId id="1786" r:id="rId38"/>
    <p:sldId id="1787" r:id="rId39"/>
    <p:sldId id="1788" r:id="rId40"/>
    <p:sldId id="1789" r:id="rId41"/>
    <p:sldId id="1790" r:id="rId42"/>
    <p:sldId id="1791" r:id="rId43"/>
    <p:sldId id="1792" r:id="rId44"/>
    <p:sldId id="1793" r:id="rId45"/>
    <p:sldId id="1794" r:id="rId46"/>
    <p:sldId id="1795" r:id="rId47"/>
    <p:sldId id="1796" r:id="rId48"/>
    <p:sldId id="1797" r:id="rId49"/>
    <p:sldId id="1798" r:id="rId50"/>
    <p:sldId id="1799" r:id="rId51"/>
    <p:sldId id="1800" r:id="rId52"/>
    <p:sldId id="1801" r:id="rId53"/>
    <p:sldId id="1802" r:id="rId54"/>
    <p:sldId id="1803" r:id="rId55"/>
    <p:sldId id="1804" r:id="rId56"/>
    <p:sldId id="1805" r:id="rId57"/>
    <p:sldId id="1806" r:id="rId58"/>
    <p:sldId id="1807" r:id="rId59"/>
    <p:sldId id="1808" r:id="rId60"/>
    <p:sldId id="1809" r:id="rId61"/>
    <p:sldId id="1810" r:id="rId62"/>
    <p:sldId id="1811" r:id="rId63"/>
    <p:sldId id="1812" r:id="rId64"/>
    <p:sldId id="1813" r:id="rId65"/>
    <p:sldId id="1814" r:id="rId66"/>
  </p:sldIdLst>
  <p:sldSz cx="9144000" cy="5143500" type="screen16x9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901"/>
    <a:srgbClr val="7FBD01"/>
    <a:srgbClr val="ADD05D"/>
    <a:srgbClr val="ED7D31"/>
    <a:srgbClr val="0070C0"/>
    <a:srgbClr val="3366FF"/>
    <a:srgbClr val="262626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3" autoAdjust="0"/>
    <p:restoredTop sz="74568" autoAdjust="0"/>
  </p:normalViewPr>
  <p:slideViewPr>
    <p:cSldViewPr snapToGrid="0" showGuides="1">
      <p:cViewPr varScale="1">
        <p:scale>
          <a:sx n="61" d="100"/>
          <a:sy n="61" d="100"/>
        </p:scale>
        <p:origin x="664" y="36"/>
      </p:cViewPr>
      <p:guideLst>
        <p:guide orient="horz" pos="279"/>
        <p:guide orient="horz" pos="2905"/>
        <p:guide pos="5364"/>
        <p:guide pos="25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0" Type="http://schemas.openxmlformats.org/officeDocument/2006/relationships/tags" Target="tags/tag1.xml"/><Relationship Id="rId7" Type="http://schemas.openxmlformats.org/officeDocument/2006/relationships/slide" Target="slides/slide3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D77B4-E4B4-4D3C-A9C5-EB900FF3B1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6280" y="1143000"/>
            <a:ext cx="548544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D5EBB-275F-4C24-B082-C5EEF14355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经过条件约束，每一列的生成图像均为相同类别的，不再是</a:t>
            </a:r>
            <a:r>
              <a:rPr lang="en-US" altLang="zh-CN"/>
              <a:t>GAN</a:t>
            </a:r>
            <a:r>
              <a:rPr lang="zh-CN" altLang="en-US"/>
              <a:t>中随机类别的</a:t>
            </a:r>
            <a:r>
              <a:rPr lang="zh-CN" altLang="en-US"/>
              <a:t>图片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高维的感官输出映射为一个类别标签，是车还是人，成果主要归功于反向</a:t>
            </a:r>
            <a:r>
              <a:rPr lang="zh-CN" altLang="en-US"/>
              <a:t>传播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对模型中的</a:t>
            </a:r>
            <a:r>
              <a:rPr lang="en-US" altLang="zh-CN"/>
              <a:t>2</a:t>
            </a:r>
            <a:r>
              <a:rPr lang="zh-CN" altLang="en-US"/>
              <a:t>个神经网络进行训练，可以使用梯度下降方法来实现优化，因此可以避免之前生成模型那样，反复地用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马尔科夫链方法学习机制带来的配分学习计算；也无须进行变分下限或近似推断，从而能够大大地提高应用效率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对人脸图像的</a:t>
            </a:r>
            <a:r>
              <a:rPr lang="zh-CN" altLang="en-US"/>
              <a:t>编辑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能够反应数据内在统计规律的，并且生成全新的数据的模型，叫生成式</a:t>
            </a:r>
            <a:r>
              <a:rPr lang="zh-CN" altLang="en-US"/>
              <a:t>模型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每个黑点都表示采样于真实数据分布的一个数据点，在</a:t>
            </a:r>
            <a:r>
              <a:rPr lang="en-US" altLang="zh-CN"/>
              <a:t>CV</a:t>
            </a:r>
            <a:r>
              <a:rPr lang="zh-CN" altLang="en-US"/>
              <a:t>中图像处理中，每个黑点表示一个</a:t>
            </a:r>
            <a:r>
              <a:rPr lang="zh-CN" altLang="en-US"/>
              <a:t>图像，</a:t>
            </a:r>
            <a:endParaRPr lang="zh-CN" altLang="en-US"/>
          </a:p>
          <a:p>
            <a:r>
              <a:rPr lang="zh-CN" altLang="en-US"/>
              <a:t>蓝色区域表示以高概率包含了真是图像的图像空间，是一个样本</a:t>
            </a:r>
            <a:r>
              <a:rPr lang="zh-CN" altLang="en-US"/>
              <a:t>空间</a:t>
            </a:r>
            <a:endParaRPr lang="zh-CN" altLang="en-US"/>
          </a:p>
          <a:p>
            <a:r>
              <a:rPr lang="zh-CN" altLang="en-US"/>
              <a:t>生成式模型是将高斯噪声矢量映射成一个生成概率分布，使得这个概率分布尽量与真实概率相一致，逐渐撑开绿色区域，是绿色区域形状逐渐逼近蓝色区域形状，最终使得他们完全</a:t>
            </a:r>
            <a:r>
              <a:rPr lang="zh-CN" altLang="en-US"/>
              <a:t>一样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生成器的输入时一个</a:t>
            </a:r>
            <a:r>
              <a:rPr lang="en-US" altLang="zh-CN"/>
              <a:t>100</a:t>
            </a:r>
            <a:r>
              <a:rPr lang="zh-CN" altLang="en-US"/>
              <a:t>维的向量，是之前所说的噪音向量，第一层是一个全连接层，从第</a:t>
            </a:r>
            <a:r>
              <a:rPr lang="en-US" altLang="zh-CN"/>
              <a:t>2</a:t>
            </a:r>
            <a:r>
              <a:rPr lang="zh-CN" altLang="en-US"/>
              <a:t>层开始，用一个转置的卷积做一个上采样，越靠后的层图像尺寸越来越大，且逐渐减少了通道的数量，到最后的</a:t>
            </a:r>
            <a:r>
              <a:rPr lang="en-US" altLang="zh-CN"/>
              <a:t>RGB</a:t>
            </a:r>
            <a:r>
              <a:rPr lang="zh-CN" altLang="en-US"/>
              <a:t>三通道，最后输出是三通道的宽高都是</a:t>
            </a:r>
            <a:r>
              <a:rPr lang="en-US" altLang="zh-CN"/>
              <a:t>64</a:t>
            </a:r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判别器就是一个二分类模型，判别分类是一个真实图像还是一个生成图像，输出是这个图像是真是图像的概率。图像分类的卷积神经</a:t>
            </a:r>
            <a:r>
              <a:rPr lang="zh-CN" altLang="en-US"/>
              <a:t>网络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嵌入后的一个效果，在欧氏空间里做了一个</a:t>
            </a:r>
            <a:r>
              <a:rPr lang="en-US" altLang="zh-CN"/>
              <a:t>10</a:t>
            </a:r>
            <a:r>
              <a:rPr lang="zh-CN" altLang="en-US"/>
              <a:t>分类，每一种的分布空间区域</a:t>
            </a:r>
            <a:r>
              <a:rPr lang="zh-CN" altLang="en-US"/>
              <a:t>不一样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问题是</a:t>
            </a:r>
            <a:r>
              <a:rPr lang="en-US" altLang="zh-CN"/>
              <a:t>GAN</a:t>
            </a:r>
            <a:r>
              <a:rPr lang="zh-CN" altLang="en-US"/>
              <a:t>生成的过程，每一次生成的图像都不一样，为了做一个很好的对比，第</a:t>
            </a:r>
            <a:r>
              <a:rPr lang="en-US" altLang="zh-CN"/>
              <a:t>40</a:t>
            </a:r>
            <a:r>
              <a:rPr lang="zh-CN" altLang="en-US"/>
              <a:t>个周期第</a:t>
            </a:r>
            <a:r>
              <a:rPr lang="en-US" altLang="zh-CN"/>
              <a:t>1</a:t>
            </a:r>
            <a:r>
              <a:rPr lang="zh-CN" altLang="en-US"/>
              <a:t>行第</a:t>
            </a:r>
            <a:r>
              <a:rPr lang="en-US" altLang="zh-CN"/>
              <a:t>1</a:t>
            </a:r>
            <a:r>
              <a:rPr lang="zh-CN" altLang="en-US"/>
              <a:t>列是</a:t>
            </a:r>
            <a:r>
              <a:rPr lang="en-US" altLang="zh-CN"/>
              <a:t>T</a:t>
            </a:r>
            <a:r>
              <a:rPr lang="zh-CN" altLang="en-US"/>
              <a:t>恤，第</a:t>
            </a:r>
            <a:r>
              <a:rPr lang="en-US" altLang="zh-CN"/>
              <a:t>80</a:t>
            </a:r>
            <a:r>
              <a:rPr lang="zh-CN" altLang="en-US"/>
              <a:t>次周期</a:t>
            </a:r>
            <a:r>
              <a:rPr lang="zh-CN" altLang="en-US"/>
              <a:t>也是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963"/>
            <a:ext cx="7772400" cy="179110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140"/>
            <a:ext cx="6858000" cy="124210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8035" indent="0" algn="ctr">
              <a:buNone/>
              <a:defRPr sz="1200"/>
            </a:lvl7pPr>
            <a:lvl8pPr marL="2400935" indent="0" algn="ctr">
              <a:buNone/>
              <a:defRPr sz="1200"/>
            </a:lvl8pPr>
            <a:lvl9pPr marL="2743835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6" name="Google Shape;946;p2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7" name="Google Shape;947;p2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标题与副标题">
  <p:cSld name="标题与副标题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8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 panose="02000503000000020004"/>
              <a:buNone/>
              <a:defRPr sz="900" b="0" i="0" u="none" strike="noStrike" cap="none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 panose="02000503000000020004"/>
              <a:buNone/>
              <a:defRPr sz="900" b="0" i="0" u="none" strike="noStrike" cap="none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 panose="02000503000000020004"/>
              <a:buNone/>
              <a:defRPr sz="900" b="0" i="0" u="none" strike="noStrike" cap="none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 panose="02000503000000020004"/>
              <a:buNone/>
              <a:defRPr sz="900" b="0" i="0" u="none" strike="noStrike" cap="none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 panose="02000503000000020004"/>
              <a:buNone/>
              <a:defRPr sz="900" b="0" i="0" u="none" strike="noStrike" cap="none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 panose="02000503000000020004"/>
              <a:buNone/>
              <a:defRPr sz="900" b="0" i="0" u="none" strike="noStrike" cap="none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 panose="02000503000000020004"/>
              <a:buNone/>
              <a:defRPr sz="900" b="0" i="0" u="none" strike="noStrike" cap="none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 panose="02000503000000020004"/>
              <a:buNone/>
              <a:defRPr sz="900" b="0" i="0" u="none" strike="noStrike" cap="none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 panose="02000503000000020004"/>
              <a:buNone/>
              <a:defRPr sz="900" b="0" i="0" u="none" strike="noStrike" cap="none">
                <a:solidFill>
                  <a:srgbClr val="000000"/>
                </a:solidFill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563995" y="48260"/>
            <a:ext cx="2588895" cy="8153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595"/>
            <a:ext cx="7886700" cy="21400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877"/>
            <a:ext cx="7886700" cy="112539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528"/>
            <a:ext cx="3886200" cy="32642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528"/>
            <a:ext cx="3886200" cy="32642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06"/>
            <a:ext cx="7886700" cy="99439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158"/>
            <a:ext cx="3868340" cy="61807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232"/>
            <a:ext cx="3868340" cy="27640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158"/>
            <a:ext cx="3887391" cy="61807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8035" indent="0">
              <a:buNone/>
              <a:defRPr sz="1200" b="1"/>
            </a:lvl7pPr>
            <a:lvl8pPr marL="2400935" indent="0">
              <a:buNone/>
              <a:defRPr sz="1200" b="1"/>
            </a:lvl8pPr>
            <a:lvl9pPr marL="2743835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232"/>
            <a:ext cx="3887391" cy="27640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78"/>
            <a:ext cx="2949178" cy="120042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37"/>
            <a:ext cx="4629150" cy="365604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399"/>
            <a:ext cx="2949178" cy="285933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8035" indent="0">
              <a:buNone/>
              <a:defRPr sz="750"/>
            </a:lvl7pPr>
            <a:lvl8pPr marL="2400935" indent="0">
              <a:buNone/>
              <a:defRPr sz="750"/>
            </a:lvl8pPr>
            <a:lvl9pPr marL="2743835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950" y="165765"/>
            <a:ext cx="2597150" cy="6071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2.png"/><Relationship Id="rId17" Type="http://schemas.openxmlformats.org/officeDocument/2006/relationships/image" Target="../media/image3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 l="71000" t="1000" r="1000" b="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06"/>
            <a:ext cx="7886700" cy="994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528"/>
            <a:ext cx="7886700" cy="3264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342"/>
            <a:ext cx="2057400" cy="273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D302F-5E2D-4FF9-A986-02603DCE6F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342"/>
            <a:ext cx="3086100" cy="273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342"/>
            <a:ext cx="2057400" cy="273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CA248-7BE1-4335-B3FB-1E6869F2EC71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523355" y="83820"/>
            <a:ext cx="2524125" cy="645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0EA9F-13A1-42BA-97AC-94DDCCF092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D5BB1-9BE5-4348-8E2B-00376F31D2C2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381875" y="-28575"/>
            <a:ext cx="1673225" cy="60198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hyperlink" Target="https://github.com/zalandoresearch/fashion-mnis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jpeg"/><Relationship Id="rId1" Type="http://schemas.openxmlformats.org/officeDocument/2006/relationships/image" Target="../media/image6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1" Type="http://schemas.openxmlformats.org/officeDocument/2006/relationships/image" Target="../media/image7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05918" y="1753367"/>
            <a:ext cx="1399540" cy="1021715"/>
            <a:chOff x="8564451" y="2716812"/>
            <a:chExt cx="579549" cy="1361673"/>
          </a:xfrm>
        </p:grpSpPr>
        <p:sp>
          <p:nvSpPr>
            <p:cNvPr id="12" name="矩形 11"/>
            <p:cNvSpPr/>
            <p:nvPr/>
          </p:nvSpPr>
          <p:spPr>
            <a:xfrm>
              <a:off x="8564451" y="2716812"/>
              <a:ext cx="579549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64451" y="3805061"/>
              <a:ext cx="579549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6865" y="1825551"/>
            <a:ext cx="5460365" cy="1021286"/>
            <a:chOff x="0" y="2716812"/>
            <a:chExt cx="5991142" cy="1361673"/>
          </a:xfrm>
        </p:grpSpPr>
        <p:sp>
          <p:nvSpPr>
            <p:cNvPr id="30" name="矩形 29"/>
            <p:cNvSpPr/>
            <p:nvPr/>
          </p:nvSpPr>
          <p:spPr>
            <a:xfrm>
              <a:off x="0" y="3805061"/>
              <a:ext cx="5991141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9292" y="1867489"/>
            <a:ext cx="918161" cy="918159"/>
            <a:chOff x="222586" y="2787385"/>
            <a:chExt cx="1224000" cy="1223998"/>
          </a:xfrm>
        </p:grpSpPr>
        <p:sp>
          <p:nvSpPr>
            <p:cNvPr id="20" name="椭圆 19"/>
            <p:cNvSpPr/>
            <p:nvPr/>
          </p:nvSpPr>
          <p:spPr>
            <a:xfrm>
              <a:off x="222586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446632" y="3034538"/>
              <a:ext cx="775907" cy="729691"/>
            </a:xfrm>
            <a:custGeom>
              <a:avLst/>
              <a:gdLst>
                <a:gd name="T0" fmla="*/ 8 w 97"/>
                <a:gd name="T1" fmla="*/ 10 h 91"/>
                <a:gd name="T2" fmla="*/ 28 w 97"/>
                <a:gd name="T3" fmla="*/ 10 h 91"/>
                <a:gd name="T4" fmla="*/ 41 w 97"/>
                <a:gd name="T5" fmla="*/ 45 h 91"/>
                <a:gd name="T6" fmla="*/ 51 w 97"/>
                <a:gd name="T7" fmla="*/ 41 h 91"/>
                <a:gd name="T8" fmla="*/ 59 w 97"/>
                <a:gd name="T9" fmla="*/ 46 h 91"/>
                <a:gd name="T10" fmla="*/ 66 w 97"/>
                <a:gd name="T11" fmla="*/ 27 h 91"/>
                <a:gd name="T12" fmla="*/ 73 w 97"/>
                <a:gd name="T13" fmla="*/ 34 h 91"/>
                <a:gd name="T14" fmla="*/ 83 w 97"/>
                <a:gd name="T15" fmla="*/ 23 h 91"/>
                <a:gd name="T16" fmla="*/ 73 w 97"/>
                <a:gd name="T17" fmla="*/ 40 h 91"/>
                <a:gd name="T18" fmla="*/ 67 w 97"/>
                <a:gd name="T19" fmla="*/ 33 h 91"/>
                <a:gd name="T20" fmla="*/ 61 w 97"/>
                <a:gd name="T21" fmla="*/ 51 h 91"/>
                <a:gd name="T22" fmla="*/ 51 w 97"/>
                <a:gd name="T23" fmla="*/ 45 h 91"/>
                <a:gd name="T24" fmla="*/ 41 w 97"/>
                <a:gd name="T25" fmla="*/ 45 h 91"/>
                <a:gd name="T26" fmla="*/ 74 w 97"/>
                <a:gd name="T27" fmla="*/ 86 h 91"/>
                <a:gd name="T28" fmla="*/ 43 w 97"/>
                <a:gd name="T29" fmla="*/ 91 h 91"/>
                <a:gd name="T30" fmla="*/ 63 w 97"/>
                <a:gd name="T31" fmla="*/ 68 h 91"/>
                <a:gd name="T32" fmla="*/ 97 w 97"/>
                <a:gd name="T33" fmla="*/ 68 h 91"/>
                <a:gd name="T34" fmla="*/ 97 w 97"/>
                <a:gd name="T35" fmla="*/ 6 h 91"/>
                <a:gd name="T36" fmla="*/ 93 w 97"/>
                <a:gd name="T37" fmla="*/ 3 h 91"/>
                <a:gd name="T38" fmla="*/ 34 w 97"/>
                <a:gd name="T39" fmla="*/ 9 h 91"/>
                <a:gd name="T40" fmla="*/ 90 w 97"/>
                <a:gd name="T41" fmla="*/ 61 h 91"/>
                <a:gd name="T42" fmla="*/ 36 w 97"/>
                <a:gd name="T43" fmla="*/ 68 h 91"/>
                <a:gd name="T44" fmla="*/ 54 w 97"/>
                <a:gd name="T45" fmla="*/ 84 h 91"/>
                <a:gd name="T46" fmla="*/ 63 w 97"/>
                <a:gd name="T47" fmla="*/ 68 h 91"/>
                <a:gd name="T48" fmla="*/ 7 w 97"/>
                <a:gd name="T49" fmla="*/ 55 h 91"/>
                <a:gd name="T50" fmla="*/ 14 w 97"/>
                <a:gd name="T51" fmla="*/ 91 h 91"/>
                <a:gd name="T52" fmla="*/ 20 w 97"/>
                <a:gd name="T53" fmla="*/ 60 h 91"/>
                <a:gd name="T54" fmla="*/ 31 w 97"/>
                <a:gd name="T55" fmla="*/ 91 h 91"/>
                <a:gd name="T56" fmla="*/ 28 w 97"/>
                <a:gd name="T57" fmla="*/ 33 h 91"/>
                <a:gd name="T58" fmla="*/ 55 w 97"/>
                <a:gd name="T59" fmla="*/ 24 h 91"/>
                <a:gd name="T60" fmla="*/ 20 w 97"/>
                <a:gd name="T61" fmla="*/ 23 h 91"/>
                <a:gd name="T62" fmla="*/ 19 w 97"/>
                <a:gd name="T63" fmla="*/ 27 h 91"/>
                <a:gd name="T64" fmla="*/ 18 w 97"/>
                <a:gd name="T65" fmla="*/ 47 h 91"/>
                <a:gd name="T66" fmla="*/ 18 w 97"/>
                <a:gd name="T67" fmla="*/ 47 h 91"/>
                <a:gd name="T68" fmla="*/ 18 w 97"/>
                <a:gd name="T69" fmla="*/ 47 h 91"/>
                <a:gd name="T70" fmla="*/ 16 w 97"/>
                <a:gd name="T71" fmla="*/ 27 h 91"/>
                <a:gd name="T72" fmla="*/ 16 w 97"/>
                <a:gd name="T73" fmla="*/ 23 h 91"/>
                <a:gd name="T74" fmla="*/ 0 w 97"/>
                <a:gd name="T75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1">
                  <a:moveTo>
                    <a:pt x="18" y="0"/>
                  </a:moveTo>
                  <a:cubicBezTo>
                    <a:pt x="12" y="0"/>
                    <a:pt x="8" y="4"/>
                    <a:pt x="8" y="10"/>
                  </a:cubicBezTo>
                  <a:cubicBezTo>
                    <a:pt x="8" y="16"/>
                    <a:pt x="12" y="20"/>
                    <a:pt x="18" y="20"/>
                  </a:cubicBezTo>
                  <a:cubicBezTo>
                    <a:pt x="24" y="20"/>
                    <a:pt x="28" y="16"/>
                    <a:pt x="28" y="10"/>
                  </a:cubicBezTo>
                  <a:cubicBezTo>
                    <a:pt x="28" y="4"/>
                    <a:pt x="24" y="0"/>
                    <a:pt x="18" y="0"/>
                  </a:cubicBezTo>
                  <a:close/>
                  <a:moveTo>
                    <a:pt x="41" y="45"/>
                  </a:moveTo>
                  <a:cubicBezTo>
                    <a:pt x="50" y="42"/>
                    <a:pt x="50" y="42"/>
                    <a:pt x="50" y="42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1" y="45"/>
                    <a:pt x="41" y="45"/>
                    <a:pt x="41" y="45"/>
                  </a:cubicBezTo>
                  <a:close/>
                  <a:moveTo>
                    <a:pt x="43" y="86"/>
                  </a:moveTo>
                  <a:cubicBezTo>
                    <a:pt x="74" y="86"/>
                    <a:pt x="74" y="86"/>
                    <a:pt x="74" y="86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3" y="86"/>
                    <a:pt x="43" y="86"/>
                    <a:pt x="43" y="86"/>
                  </a:cubicBezTo>
                  <a:close/>
                  <a:moveTo>
                    <a:pt x="63" y="68"/>
                  </a:moveTo>
                  <a:cubicBezTo>
                    <a:pt x="93" y="68"/>
                    <a:pt x="93" y="68"/>
                    <a:pt x="93" y="68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3"/>
                    <a:pt x="97" y="3"/>
                    <a:pt x="97" y="3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54" y="68"/>
                    <a:pt x="54" y="68"/>
                    <a:pt x="54" y="68"/>
                  </a:cubicBezTo>
                  <a:cubicBezTo>
                    <a:pt x="54" y="84"/>
                    <a:pt x="54" y="84"/>
                    <a:pt x="54" y="84"/>
                  </a:cubicBezTo>
                  <a:cubicBezTo>
                    <a:pt x="63" y="84"/>
                    <a:pt x="63" y="84"/>
                    <a:pt x="63" y="84"/>
                  </a:cubicBezTo>
                  <a:cubicBezTo>
                    <a:pt x="63" y="68"/>
                    <a:pt x="63" y="68"/>
                    <a:pt x="63" y="68"/>
                  </a:cubicBezTo>
                  <a:close/>
                  <a:moveTo>
                    <a:pt x="0" y="50"/>
                  </a:moveTo>
                  <a:cubicBezTo>
                    <a:pt x="7" y="55"/>
                    <a:pt x="7" y="55"/>
                    <a:pt x="7" y="55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31" y="91"/>
                    <a:pt x="31" y="91"/>
                    <a:pt x="31" y="91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0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91" tIns="34295" rIns="68591" bIns="34295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478863" y="1867488"/>
            <a:ext cx="918161" cy="918159"/>
            <a:chOff x="1734969" y="2787385"/>
            <a:chExt cx="1224000" cy="1223998"/>
          </a:xfrm>
        </p:grpSpPr>
        <p:sp>
          <p:nvSpPr>
            <p:cNvPr id="27" name="椭圆 26"/>
            <p:cNvSpPr/>
            <p:nvPr/>
          </p:nvSpPr>
          <p:spPr>
            <a:xfrm>
              <a:off x="1734969" y="2787385"/>
              <a:ext cx="1224000" cy="1223998"/>
            </a:xfrm>
            <a:prstGeom prst="ellips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1945451" y="3091502"/>
              <a:ext cx="803035" cy="615763"/>
            </a:xfrm>
            <a:custGeom>
              <a:avLst/>
              <a:gdLst>
                <a:gd name="T0" fmla="*/ 16 w 104"/>
                <a:gd name="T1" fmla="*/ 2 h 79"/>
                <a:gd name="T2" fmla="*/ 27 w 104"/>
                <a:gd name="T3" fmla="*/ 4 h 79"/>
                <a:gd name="T4" fmla="*/ 19 w 104"/>
                <a:gd name="T5" fmla="*/ 48 h 79"/>
                <a:gd name="T6" fmla="*/ 4 w 104"/>
                <a:gd name="T7" fmla="*/ 45 h 79"/>
                <a:gd name="T8" fmla="*/ 16 w 104"/>
                <a:gd name="T9" fmla="*/ 2 h 79"/>
                <a:gd name="T10" fmla="*/ 18 w 104"/>
                <a:gd name="T11" fmla="*/ 65 h 79"/>
                <a:gd name="T12" fmla="*/ 16 w 104"/>
                <a:gd name="T13" fmla="*/ 72 h 79"/>
                <a:gd name="T14" fmla="*/ 101 w 104"/>
                <a:gd name="T15" fmla="*/ 72 h 79"/>
                <a:gd name="T16" fmla="*/ 104 w 104"/>
                <a:gd name="T17" fmla="*/ 72 h 79"/>
                <a:gd name="T18" fmla="*/ 104 w 104"/>
                <a:gd name="T19" fmla="*/ 68 h 79"/>
                <a:gd name="T20" fmla="*/ 104 w 104"/>
                <a:gd name="T21" fmla="*/ 26 h 79"/>
                <a:gd name="T22" fmla="*/ 104 w 104"/>
                <a:gd name="T23" fmla="*/ 24 h 79"/>
                <a:gd name="T24" fmla="*/ 103 w 104"/>
                <a:gd name="T25" fmla="*/ 23 h 79"/>
                <a:gd name="T26" fmla="*/ 90 w 104"/>
                <a:gd name="T27" fmla="*/ 10 h 79"/>
                <a:gd name="T28" fmla="*/ 89 w 104"/>
                <a:gd name="T29" fmla="*/ 9 h 79"/>
                <a:gd name="T30" fmla="*/ 87 w 104"/>
                <a:gd name="T31" fmla="*/ 9 h 79"/>
                <a:gd name="T32" fmla="*/ 31 w 104"/>
                <a:gd name="T33" fmla="*/ 9 h 79"/>
                <a:gd name="T34" fmla="*/ 31 w 104"/>
                <a:gd name="T35" fmla="*/ 17 h 79"/>
                <a:gd name="T36" fmla="*/ 84 w 104"/>
                <a:gd name="T37" fmla="*/ 17 h 79"/>
                <a:gd name="T38" fmla="*/ 83 w 104"/>
                <a:gd name="T39" fmla="*/ 28 h 79"/>
                <a:gd name="T40" fmla="*/ 83 w 104"/>
                <a:gd name="T41" fmla="*/ 30 h 79"/>
                <a:gd name="T42" fmla="*/ 85 w 104"/>
                <a:gd name="T43" fmla="*/ 30 h 79"/>
                <a:gd name="T44" fmla="*/ 97 w 104"/>
                <a:gd name="T45" fmla="*/ 29 h 79"/>
                <a:gd name="T46" fmla="*/ 97 w 104"/>
                <a:gd name="T47" fmla="*/ 65 h 79"/>
                <a:gd name="T48" fmla="*/ 18 w 104"/>
                <a:gd name="T49" fmla="*/ 65 h 79"/>
                <a:gd name="T50" fmla="*/ 95 w 104"/>
                <a:gd name="T51" fmla="*/ 26 h 79"/>
                <a:gd name="T52" fmla="*/ 86 w 104"/>
                <a:gd name="T53" fmla="*/ 26 h 79"/>
                <a:gd name="T54" fmla="*/ 87 w 104"/>
                <a:gd name="T55" fmla="*/ 18 h 79"/>
                <a:gd name="T56" fmla="*/ 95 w 104"/>
                <a:gd name="T57" fmla="*/ 26 h 79"/>
                <a:gd name="T58" fmla="*/ 32 w 104"/>
                <a:gd name="T59" fmla="*/ 43 h 79"/>
                <a:gd name="T60" fmla="*/ 74 w 104"/>
                <a:gd name="T61" fmla="*/ 43 h 79"/>
                <a:gd name="T62" fmla="*/ 74 w 104"/>
                <a:gd name="T63" fmla="*/ 45 h 79"/>
                <a:gd name="T64" fmla="*/ 32 w 104"/>
                <a:gd name="T65" fmla="*/ 45 h 79"/>
                <a:gd name="T66" fmla="*/ 32 w 104"/>
                <a:gd name="T67" fmla="*/ 43 h 79"/>
                <a:gd name="T68" fmla="*/ 32 w 104"/>
                <a:gd name="T69" fmla="*/ 32 h 79"/>
                <a:gd name="T70" fmla="*/ 71 w 104"/>
                <a:gd name="T71" fmla="*/ 32 h 79"/>
                <a:gd name="T72" fmla="*/ 71 w 104"/>
                <a:gd name="T73" fmla="*/ 35 h 79"/>
                <a:gd name="T74" fmla="*/ 32 w 104"/>
                <a:gd name="T75" fmla="*/ 35 h 79"/>
                <a:gd name="T76" fmla="*/ 32 w 104"/>
                <a:gd name="T77" fmla="*/ 32 h 79"/>
                <a:gd name="T78" fmla="*/ 32 w 104"/>
                <a:gd name="T79" fmla="*/ 22 h 79"/>
                <a:gd name="T80" fmla="*/ 71 w 104"/>
                <a:gd name="T81" fmla="*/ 22 h 79"/>
                <a:gd name="T82" fmla="*/ 71 w 104"/>
                <a:gd name="T83" fmla="*/ 25 h 79"/>
                <a:gd name="T84" fmla="*/ 32 w 104"/>
                <a:gd name="T85" fmla="*/ 25 h 79"/>
                <a:gd name="T86" fmla="*/ 32 w 104"/>
                <a:gd name="T87" fmla="*/ 22 h 79"/>
                <a:gd name="T88" fmla="*/ 3 w 104"/>
                <a:gd name="T89" fmla="*/ 66 h 79"/>
                <a:gd name="T90" fmla="*/ 9 w 104"/>
                <a:gd name="T91" fmla="*/ 68 h 79"/>
                <a:gd name="T92" fmla="*/ 9 w 104"/>
                <a:gd name="T93" fmla="*/ 74 h 79"/>
                <a:gd name="T94" fmla="*/ 5 w 104"/>
                <a:gd name="T95" fmla="*/ 79 h 79"/>
                <a:gd name="T96" fmla="*/ 2 w 104"/>
                <a:gd name="T97" fmla="*/ 78 h 79"/>
                <a:gd name="T98" fmla="*/ 0 w 104"/>
                <a:gd name="T99" fmla="*/ 72 h 79"/>
                <a:gd name="T100" fmla="*/ 3 w 104"/>
                <a:gd name="T101" fmla="*/ 66 h 79"/>
                <a:gd name="T102" fmla="*/ 4 w 104"/>
                <a:gd name="T103" fmla="*/ 48 h 79"/>
                <a:gd name="T104" fmla="*/ 2 w 104"/>
                <a:gd name="T105" fmla="*/ 65 h 79"/>
                <a:gd name="T106" fmla="*/ 12 w 104"/>
                <a:gd name="T107" fmla="*/ 67 h 79"/>
                <a:gd name="T108" fmla="*/ 17 w 104"/>
                <a:gd name="T109" fmla="*/ 51 h 79"/>
                <a:gd name="T110" fmla="*/ 4 w 104"/>
                <a:gd name="T111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4" h="79">
                  <a:moveTo>
                    <a:pt x="16" y="2"/>
                  </a:moveTo>
                  <a:cubicBezTo>
                    <a:pt x="21" y="0"/>
                    <a:pt x="24" y="1"/>
                    <a:pt x="27" y="4"/>
                  </a:cubicBezTo>
                  <a:cubicBezTo>
                    <a:pt x="26" y="20"/>
                    <a:pt x="23" y="35"/>
                    <a:pt x="19" y="48"/>
                  </a:cubicBezTo>
                  <a:cubicBezTo>
                    <a:pt x="14" y="47"/>
                    <a:pt x="9" y="46"/>
                    <a:pt x="4" y="45"/>
                  </a:cubicBezTo>
                  <a:cubicBezTo>
                    <a:pt x="6" y="29"/>
                    <a:pt x="10" y="15"/>
                    <a:pt x="16" y="2"/>
                  </a:cubicBezTo>
                  <a:close/>
                  <a:moveTo>
                    <a:pt x="18" y="6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69" y="72"/>
                    <a:pt x="74" y="72"/>
                    <a:pt x="101" y="72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12"/>
                    <a:pt x="31" y="14"/>
                    <a:pt x="31" y="17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30"/>
                    <a:pt x="83" y="30"/>
                    <a:pt x="83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79" y="65"/>
                    <a:pt x="57" y="65"/>
                    <a:pt x="18" y="65"/>
                  </a:cubicBezTo>
                  <a:close/>
                  <a:moveTo>
                    <a:pt x="95" y="26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5" y="26"/>
                    <a:pt x="95" y="26"/>
                    <a:pt x="95" y="26"/>
                  </a:cubicBezTo>
                  <a:close/>
                  <a:moveTo>
                    <a:pt x="32" y="43"/>
                  </a:moveTo>
                  <a:cubicBezTo>
                    <a:pt x="74" y="43"/>
                    <a:pt x="74" y="43"/>
                    <a:pt x="74" y="43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3"/>
                    <a:pt x="32" y="43"/>
                    <a:pt x="32" y="43"/>
                  </a:cubicBezTo>
                  <a:close/>
                  <a:moveTo>
                    <a:pt x="32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32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" y="66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9"/>
                    <a:pt x="3" y="79"/>
                    <a:pt x="2" y="7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48"/>
                  </a:moveTo>
                  <a:cubicBezTo>
                    <a:pt x="3" y="53"/>
                    <a:pt x="3" y="59"/>
                    <a:pt x="2" y="65"/>
                  </a:cubicBezTo>
                  <a:cubicBezTo>
                    <a:pt x="5" y="65"/>
                    <a:pt x="9" y="66"/>
                    <a:pt x="12" y="67"/>
                  </a:cubicBezTo>
                  <a:cubicBezTo>
                    <a:pt x="14" y="61"/>
                    <a:pt x="15" y="56"/>
                    <a:pt x="17" y="51"/>
                  </a:cubicBezTo>
                  <a:cubicBezTo>
                    <a:pt x="13" y="50"/>
                    <a:pt x="9" y="49"/>
                    <a:pt x="4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91" tIns="34295" rIns="68591" bIns="34295" numCol="1" anchor="t" anchorCtr="0" compatLnSpc="1"/>
            <a:lstStyle/>
            <a:p>
              <a:endParaRPr lang="zh-CN" altLang="en-US" sz="135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064153" y="1975816"/>
            <a:ext cx="392517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图像处理与深度学习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2935" y="1886585"/>
            <a:ext cx="1948815" cy="252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聂笑盈</a:t>
            </a:r>
            <a:endParaRPr lang="zh-CN" altLang="en-US" sz="105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40400" y="2133600"/>
            <a:ext cx="19157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北京林业大学</a:t>
            </a:r>
            <a:r>
              <a:rPr lang="en-US" altLang="zh-CN" sz="1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1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zh-CN" altLang="en-US" sz="1000" b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02935" y="2391410"/>
            <a:ext cx="19761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数字媒体</a:t>
            </a:r>
            <a:r>
              <a:rPr lang="zh-CN" altLang="en-US" sz="1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教研室</a:t>
            </a:r>
            <a:endParaRPr lang="zh-CN" altLang="en-US" sz="1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03" y="2961946"/>
            <a:ext cx="1454369" cy="21815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519" y="246527"/>
            <a:ext cx="1858213" cy="135456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91" y="514577"/>
            <a:ext cx="4004441" cy="920828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850" y="3596860"/>
            <a:ext cx="5017499" cy="11129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的应用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9" name="图片 8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972753"/>
            <a:ext cx="5274310" cy="1289685"/>
          </a:xfrm>
          <a:prstGeom prst="rect">
            <a:avLst/>
          </a:prstGeom>
        </p:spPr>
      </p:pic>
      <p:pic>
        <p:nvPicPr>
          <p:cNvPr id="10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0386" y="2215198"/>
            <a:ext cx="4765633" cy="26718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40985" y="2347595"/>
            <a:ext cx="2531110" cy="2512695"/>
            <a:chOff x="9656" y="3739"/>
            <a:chExt cx="3986" cy="395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56" y="5738"/>
              <a:ext cx="3986" cy="195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56" y="3739"/>
              <a:ext cx="3962" cy="1998"/>
            </a:xfrm>
            <a:prstGeom prst="rect">
              <a:avLst/>
            </a:prstGeom>
          </p:spPr>
        </p:pic>
      </p:grpSp>
      <p:sp>
        <p:nvSpPr>
          <p:cNvPr id="4" name="矩形 3"/>
          <p:cNvSpPr/>
          <p:nvPr/>
        </p:nvSpPr>
        <p:spPr>
          <a:xfrm>
            <a:off x="751205" y="4886960"/>
            <a:ext cx="321564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b="1" kern="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2018 </a:t>
            </a:r>
            <a:r>
              <a:rPr lang="en-US" altLang="zh-CN" sz="1200" b="1" kern="0" dirty="0" err="1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StyleGAN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40985" y="4886960"/>
            <a:ext cx="2035175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1200" b="1" kern="0" dirty="0" smtClean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2019 StyleGAN2</a:t>
            </a:r>
            <a:endParaRPr lang="zh-CN" altLang="zh-CN" sz="1200" kern="100" dirty="0">
              <a:effectLst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0605" y="1433830"/>
            <a:ext cx="285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自动生成的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的应用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8" y="1302935"/>
            <a:ext cx="8202399" cy="317273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601391" y="4513163"/>
            <a:ext cx="594121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的应用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7" name="图片 6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3" y="1108075"/>
            <a:ext cx="6319810" cy="374703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70015" y="1172210"/>
            <a:ext cx="272415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Deepfake</a:t>
            </a:r>
            <a:endParaRPr lang="en-US" altLang="zh-CN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采用深度学习进行脸部替换</a:t>
            </a:r>
            <a:endParaRPr lang="zh-CN" altLang="en-US" sz="1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好莱坞影星尼特拉斯凯奇的脸换到了一个主持人的身上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的应用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grpSp>
        <p:nvGrpSpPr>
          <p:cNvPr id="6" name="组合 6"/>
          <p:cNvGrpSpPr/>
          <p:nvPr/>
        </p:nvGrpSpPr>
        <p:grpSpPr bwMode="auto">
          <a:xfrm>
            <a:off x="1401923" y="949140"/>
            <a:ext cx="6328172" cy="3588136"/>
            <a:chOff x="991672" y="1497793"/>
            <a:chExt cx="7096259" cy="3897784"/>
          </a:xfrm>
        </p:grpSpPr>
        <p:pic>
          <p:nvPicPr>
            <p:cNvPr id="7" name="图片 1" descr="屏幕剪辑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672" y="1497793"/>
              <a:ext cx="7096259" cy="3897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034201" y="1970466"/>
              <a:ext cx="2262789" cy="953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350">
                  <a:solidFill>
                    <a:srgbClr val="000000"/>
                  </a:solidFill>
                </a:rPr>
                <a:t>这只充满朝气的红色小鸟有着尖尖的黑色的喙</a:t>
              </a: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9" name="文本框 20"/>
            <p:cNvSpPr txBox="1">
              <a:spLocks noChangeArrowheads="1"/>
            </p:cNvSpPr>
            <p:nvPr/>
          </p:nvSpPr>
          <p:spPr bwMode="auto">
            <a:xfrm>
              <a:off x="1034199" y="3094335"/>
              <a:ext cx="2262789" cy="676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350">
                  <a:solidFill>
                    <a:srgbClr val="000000"/>
                  </a:solidFill>
                </a:rPr>
                <a:t>这只黄橙色的鸟有着黑色的翅膀</a:t>
              </a:r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10" name="文本框 21"/>
            <p:cNvSpPr txBox="1">
              <a:spLocks noChangeArrowheads="1"/>
            </p:cNvSpPr>
            <p:nvPr/>
          </p:nvSpPr>
          <p:spPr bwMode="auto">
            <a:xfrm>
              <a:off x="1034199" y="4405089"/>
              <a:ext cx="2262789" cy="676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350">
                  <a:solidFill>
                    <a:srgbClr val="000000"/>
                  </a:solidFill>
                </a:rPr>
                <a:t>这只天蓝色小鸟的腹部是白色的</a:t>
              </a:r>
              <a:endParaRPr lang="zh-CN" altLang="en-US" sz="1350">
                <a:solidFill>
                  <a:srgbClr val="000000"/>
                </a:solidFill>
              </a:endParaRPr>
            </a:p>
          </p:txBody>
        </p:sp>
      </p:grp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817220" y="4575063"/>
            <a:ext cx="186974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从文字描述生成图片</a:t>
            </a:r>
            <a:endParaRPr lang="zh-CN" altLang="en-US" sz="15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71774" y="4875145"/>
            <a:ext cx="5872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prstClr val="black"/>
                </a:solidFill>
              </a:rPr>
              <a:t>Reed S, </a:t>
            </a:r>
            <a:r>
              <a:rPr lang="en-US" altLang="zh-CN" sz="1200" dirty="0" err="1">
                <a:solidFill>
                  <a:prstClr val="black"/>
                </a:solidFill>
              </a:rPr>
              <a:t>Akata</a:t>
            </a:r>
            <a:r>
              <a:rPr lang="en-US" altLang="zh-CN" sz="1200" dirty="0">
                <a:solidFill>
                  <a:prstClr val="black"/>
                </a:solidFill>
              </a:rPr>
              <a:t> Z, Yan X, et al. Generative Adversarial Text to Image Synthesis[J]. 2016.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的其他应用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188" y="1091902"/>
            <a:ext cx="7522157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视网膜病变检测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1400" dirty="0" err="1"/>
              <a:t>Schlegl</a:t>
            </a:r>
            <a:r>
              <a:rPr lang="en-US" altLang="zh-CN" sz="1400" dirty="0"/>
              <a:t> T, </a:t>
            </a:r>
            <a:r>
              <a:rPr lang="en-US" altLang="zh-CN" sz="1400" dirty="0" err="1"/>
              <a:t>Seeböck</a:t>
            </a:r>
            <a:r>
              <a:rPr lang="en-US" altLang="zh-CN" sz="1400" dirty="0"/>
              <a:t> P, </a:t>
            </a:r>
            <a:r>
              <a:rPr lang="en-US" altLang="zh-CN" sz="1400" dirty="0" err="1"/>
              <a:t>Waldstein</a:t>
            </a:r>
            <a:r>
              <a:rPr lang="en-US" altLang="zh-CN" sz="1400" dirty="0"/>
              <a:t> SM, Schmidt-</a:t>
            </a:r>
            <a:r>
              <a:rPr lang="en-US" altLang="zh-CN" sz="1400" dirty="0" err="1"/>
              <a:t>Erfurth</a:t>
            </a:r>
            <a:r>
              <a:rPr lang="en-US" altLang="zh-CN" sz="1400" dirty="0"/>
              <a:t> U, </a:t>
            </a:r>
            <a:r>
              <a:rPr lang="en-US" altLang="zh-CN" sz="1400" dirty="0" err="1"/>
              <a:t>Langs</a:t>
            </a:r>
            <a:r>
              <a:rPr lang="en-US" altLang="zh-CN" sz="1400" dirty="0"/>
              <a:t> G. Unsupervised anomaly detection with generative adversarial networks to guide marker discovery[C]. In International Conference on Information Processing in Medical Imaging, 2017: 146-157.</a:t>
            </a:r>
            <a:endParaRPr lang="en-US" altLang="zh-CN" sz="1400" dirty="0"/>
          </a:p>
          <a:p>
            <a:pPr>
              <a:defRPr/>
            </a:pPr>
            <a:endParaRPr lang="en-US" altLang="zh-CN" sz="1400" dirty="0"/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恶意软件检测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1400" dirty="0"/>
              <a:t>Hu W, Tan Y. Generating adversarial malware examples for black-box attacks based on GAN. </a:t>
            </a:r>
            <a:r>
              <a:rPr lang="en-US" altLang="zh-CN" sz="1400" dirty="0" err="1"/>
              <a:t>arXiv</a:t>
            </a:r>
            <a:r>
              <a:rPr lang="en-US" altLang="zh-CN" sz="1400" dirty="0"/>
              <a:t> preprint arXiv:1702.05983, 2017.</a:t>
            </a:r>
            <a:endParaRPr lang="en-US" altLang="zh-CN" sz="1400" dirty="0"/>
          </a:p>
          <a:p>
            <a:pPr lvl="0"/>
            <a:endParaRPr lang="zh-CN" altLang="zh-CN" sz="1400" dirty="0"/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国际象棋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sz="1400" dirty="0"/>
              <a:t>Chidambaram M, Qi Y. Style transfer generative adversarial networks: Learning to play chess differently[J]. </a:t>
            </a:r>
            <a:r>
              <a:rPr lang="en-US" altLang="zh-CN" sz="1400" dirty="0" err="1"/>
              <a:t>arXiv</a:t>
            </a:r>
            <a:r>
              <a:rPr lang="en-US" altLang="zh-CN" sz="1400" dirty="0"/>
              <a:t> preprint arXiv:1702.06762, 2017.</a:t>
            </a:r>
            <a:endParaRPr lang="en-US" altLang="zh-CN" sz="1400" dirty="0"/>
          </a:p>
          <a:p>
            <a:pPr lvl="0"/>
            <a:endParaRPr lang="en-US" altLang="zh-CN" sz="1400" dirty="0"/>
          </a:p>
          <a:p>
            <a:pPr marL="214630" lvl="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zh-CN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9FEB40-690B-4B0E-97E5-553402616056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419225" y="361950"/>
            <a:ext cx="1995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生成式方法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"/>
          <a:srcRect l="1585" r="30713"/>
          <a:stretch>
            <a:fillRect/>
          </a:stretch>
        </p:blipFill>
        <p:spPr>
          <a:xfrm>
            <a:off x="1657350" y="1104920"/>
            <a:ext cx="5551699" cy="223346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691752" y="3465797"/>
            <a:ext cx="1482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参数化生成模型</a:t>
            </a:r>
            <a:endParaRPr lang="zh-CN" altLang="en-US" sz="14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1063" y="3750652"/>
            <a:ext cx="77434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传统生成方法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往往采用最大似然函数作为目标函数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在生成模型之外引入一个判别模型，通过两者之间的对抗训练达到优化目的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5266690" y="1040765"/>
            <a:ext cx="3653790" cy="34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生成网络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输入：一个来自常见概率分布的随机噪声矢量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输出：计算机生成的图片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判别网络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输入：图片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可能是真实图片也可能是生成图片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输出：一个标量，用来代表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是真实图片的概率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136356" y="1163242"/>
            <a:ext cx="0" cy="28015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9FEB40-690B-4B0E-97E5-553402616056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pic>
        <p:nvPicPr>
          <p:cNvPr id="2048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7" y="1091902"/>
            <a:ext cx="4695444" cy="384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文本框 1"/>
          <p:cNvSpPr txBox="1">
            <a:spLocks noChangeArrowheads="1"/>
          </p:cNvSpPr>
          <p:nvPr/>
        </p:nvSpPr>
        <p:spPr bwMode="auto">
          <a:xfrm>
            <a:off x="4911344" y="4580583"/>
            <a:ext cx="41053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200" dirty="0">
                <a:solidFill>
                  <a:srgbClr val="000000"/>
                </a:solidFill>
              </a:rPr>
              <a:t>图片来源：</a:t>
            </a:r>
            <a:r>
              <a:rPr lang="it-IT" altLang="zh-CN" sz="1200" dirty="0">
                <a:solidFill>
                  <a:srgbClr val="000000"/>
                </a:solidFill>
              </a:rPr>
              <a:t>KARPATHY A, ABBEEL P. Generative Models[EB/OL]. https://openai.com/blog/generative-models/.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419225" y="361950"/>
            <a:ext cx="1995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的原理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88097" y="1113519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判别网络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68694" y="1091902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判别网络</a:t>
            </a:r>
            <a:endParaRPr lang="zh-CN" altLang="en-US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91844" y="2969805"/>
            <a:ext cx="1028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生成网络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994150" y="1073785"/>
            <a:ext cx="475361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来源于博弈论的</a:t>
            </a:r>
            <a:r>
              <a:rPr lang="zh-CN" altLang="en-US" sz="1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它设定参与游戏双方分别为一个生成器和一个判别器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生成器的目的：尽量去学习真实的数据分布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判别器的目的：尽量正确判别输入数据是来自真实数据还是来自生成器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buFont typeface="Wingdings" panose="05000000000000000000" charset="0"/>
              <a:buChar char="ü"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为了取得游戏胜利，两个参与者需要不断优化，各自提高自己的生成能力和判别能力，这个学习的优化过程就是寻找二者之间的一个纳什均衡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19011" y="1040687"/>
            <a:ext cx="0" cy="28015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D9FEB40-690B-4B0E-97E5-553402616056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419225" y="361950"/>
            <a:ext cx="1995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的原理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280" y="1040765"/>
            <a:ext cx="3495675" cy="3848100"/>
            <a:chOff x="2716" y="1720"/>
            <a:chExt cx="5505" cy="6060"/>
          </a:xfrm>
        </p:grpSpPr>
        <p:pic>
          <p:nvPicPr>
            <p:cNvPr id="2048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8"/>
            <a:stretch>
              <a:fillRect/>
            </a:stretch>
          </p:blipFill>
          <p:spPr bwMode="auto">
            <a:xfrm>
              <a:off x="2716" y="1720"/>
              <a:ext cx="5414" cy="6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文本框 11"/>
            <p:cNvSpPr txBox="1"/>
            <p:nvPr/>
          </p:nvSpPr>
          <p:spPr>
            <a:xfrm>
              <a:off x="6601" y="4677"/>
              <a:ext cx="162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生成网络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565" y="1720"/>
              <a:ext cx="1620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判别网络</a:t>
              </a:r>
              <a:endPara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970" y="985520"/>
            <a:ext cx="871855" cy="2306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136015"/>
            <a:ext cx="3125470" cy="1632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" y="2918460"/>
            <a:ext cx="3168015" cy="1986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080" y="211455"/>
            <a:ext cx="3018790" cy="4720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1419225" y="925830"/>
            <a:ext cx="5750560" cy="3787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40"/>
          <p:cNvSpPr txBox="1">
            <a:spLocks noChangeArrowheads="1"/>
          </p:cNvSpPr>
          <p:nvPr/>
        </p:nvSpPr>
        <p:spPr bwMode="auto">
          <a:xfrm>
            <a:off x="6841332" y="4310063"/>
            <a:ext cx="35956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9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8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BC6883-3B93-4E59-A980-F98EFD7989FA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4" name="文本框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14487" y="994410"/>
            <a:ext cx="6386513" cy="3890007"/>
          </a:xfrm>
          <a:prstGeom prst="rect">
            <a:avLst/>
          </a:prstGeom>
          <a:blipFill rotWithShape="0">
            <a:blip r:embed="rId1"/>
            <a:stretch>
              <a:fillRect l="-716" t="-706" r="-3579"/>
            </a:stretch>
          </a:blipFill>
        </p:spPr>
        <p:txBody>
          <a:bodyPr/>
          <a:lstStyle/>
          <a:p>
            <a:r>
              <a:rPr lang="zh-CN" altLang="en-US" sz="1350">
                <a:noFill/>
              </a:rPr>
              <a:t> </a:t>
            </a:r>
            <a:endParaRPr lang="zh-CN" altLang="en-US" sz="1350">
              <a:noFill/>
            </a:endParaRPr>
          </a:p>
        </p:txBody>
      </p:sp>
      <p:sp>
        <p:nvSpPr>
          <p:cNvPr id="24" name="矩形 2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57953" y="1330559"/>
            <a:ext cx="6184657" cy="501387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 sz="1350">
                <a:noFill/>
              </a:rPr>
              <a:t> </a:t>
            </a:r>
            <a:endParaRPr lang="zh-CN" altLang="en-US" sz="1350">
              <a:noFill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2" name="矩形 11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419225" y="361950"/>
            <a:ext cx="29675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的训练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40"/>
          <p:cNvSpPr txBox="1">
            <a:spLocks noChangeArrowheads="1"/>
          </p:cNvSpPr>
          <p:nvPr/>
        </p:nvSpPr>
        <p:spPr bwMode="auto">
          <a:xfrm>
            <a:off x="6841332" y="4310063"/>
            <a:ext cx="35956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9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8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7BC6883-3B93-4E59-A980-F98EFD7989FA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4" name="文本框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14487" y="994410"/>
            <a:ext cx="6386513" cy="3890007"/>
          </a:xfrm>
          <a:prstGeom prst="rect">
            <a:avLst/>
          </a:prstGeom>
          <a:blipFill rotWithShape="0">
            <a:blip r:embed="rId1"/>
            <a:stretch>
              <a:fillRect l="-716" t="-706" r="-3579"/>
            </a:stretch>
          </a:blipFill>
        </p:spPr>
        <p:txBody>
          <a:bodyPr/>
          <a:lstStyle/>
          <a:p>
            <a:r>
              <a:rPr lang="zh-CN" altLang="en-US" sz="1350">
                <a:noFill/>
              </a:rPr>
              <a:t> </a:t>
            </a:r>
            <a:endParaRPr lang="zh-CN" altLang="en-US" sz="1350">
              <a:noFill/>
            </a:endParaRPr>
          </a:p>
        </p:txBody>
      </p:sp>
      <p:sp>
        <p:nvSpPr>
          <p:cNvPr id="24" name="矩形 2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57953" y="1330559"/>
            <a:ext cx="6184657" cy="501387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 sz="1350">
                <a:noFill/>
              </a:rPr>
              <a:t> </a:t>
            </a:r>
            <a:endParaRPr lang="zh-CN" altLang="en-US" sz="1350">
              <a:noFill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2" name="矩形 11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419225" y="361950"/>
            <a:ext cx="29675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的训练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59352" y="1330559"/>
            <a:ext cx="5660020" cy="59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10001" y="4338305"/>
            <a:ext cx="1352308" cy="590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15796" y="1435929"/>
            <a:ext cx="1489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最小化交叉熵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111090" y="4443675"/>
            <a:ext cx="1014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二元零和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63595" y="0"/>
            <a:ext cx="5656580" cy="1014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lvl="0" indent="0">
              <a:lnSpc>
                <a:spcPct val="125000"/>
              </a:lnSpc>
              <a:buFont typeface="Wingdings" panose="05000000000000000000" charset="0"/>
              <a:buNone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判别器的任务时对图片进行判断，判断是真实图片还是生成图片，可以看作是一个二分类器，可以使用二值交叉熵作为损失函数</a:t>
            </a:r>
            <a:endParaRPr lang="zh-CN" altLang="en-US" sz="16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810" y="1974549"/>
            <a:ext cx="8225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FashionMNIST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图像生成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式对抗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网络</a:t>
            </a:r>
            <a:r>
              <a:rPr lang="en-US" altLang="zh-CN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GAN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及应用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40"/>
          <p:cNvSpPr txBox="1">
            <a:spLocks noChangeArrowheads="1"/>
          </p:cNvSpPr>
          <p:nvPr/>
        </p:nvSpPr>
        <p:spPr bwMode="auto">
          <a:xfrm>
            <a:off x="6841332" y="4310063"/>
            <a:ext cx="35956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9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9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2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B8F151-8325-4A17-AB4F-0B9012824EB1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sp>
        <p:nvSpPr>
          <p:cNvPr id="19" name="矩形 1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23683" y="1373908"/>
            <a:ext cx="6964252" cy="430166"/>
          </a:xfrm>
          <a:prstGeom prst="rect">
            <a:avLst/>
          </a:prstGeom>
          <a:blipFill rotWithShape="0">
            <a:blip r:embed="rId1"/>
            <a:stretch>
              <a:fillRect t="-104255" r="-6238" b="-139362"/>
            </a:stretch>
          </a:blipFill>
        </p:spPr>
        <p:txBody>
          <a:bodyPr/>
          <a:lstStyle/>
          <a:p>
            <a:r>
              <a:rPr lang="zh-CN" altLang="en-US" sz="1350">
                <a:noFill/>
              </a:rPr>
              <a:t> </a:t>
            </a:r>
            <a:endParaRPr lang="zh-CN" altLang="en-US" sz="1350">
              <a:noFill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0590" y="1026160"/>
            <a:ext cx="7785100" cy="3138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的优化问题是一个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极小</a:t>
            </a:r>
            <a:r>
              <a: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极大化问题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的目标函数：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endParaRPr lang="en-US" altLang="zh-CN" b="1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endParaRPr lang="en-US" altLang="zh-CN" b="1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endParaRPr lang="en-US" altLang="zh-CN" b="1" i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交替优化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的方法：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先固定生成器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，优化判别器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，使得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判别准确率最大化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然后固定判别器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，优化生成器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，使得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判别准确率最小化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当且仅当</a:t>
            </a:r>
            <a:r>
              <a:rPr lang="en-US" altLang="zh-CN" i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250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i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baseline="-250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时，即生成图像与真实图像分布相同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时，达到全局最优。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2" name="矩形 11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419225" y="361950"/>
            <a:ext cx="1995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的训练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pic>
        <p:nvPicPr>
          <p:cNvPr id="24583" name="图片 11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67" y="2451498"/>
            <a:ext cx="4309656" cy="181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图片 1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49" y="2451498"/>
            <a:ext cx="4164089" cy="181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5" name="文本框 13"/>
          <p:cNvSpPr txBox="1">
            <a:spLocks noChangeArrowheads="1"/>
          </p:cNvSpPr>
          <p:nvPr/>
        </p:nvSpPr>
        <p:spPr bwMode="auto">
          <a:xfrm>
            <a:off x="1354140" y="4381431"/>
            <a:ext cx="68986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1600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生成器</a:t>
            </a:r>
            <a:r>
              <a:rPr lang="en-US" altLang="zh-CN" sz="1600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：负责生成图片                                       </a:t>
            </a:r>
            <a:r>
              <a:rPr lang="zh-CN" altLang="en-US" sz="1600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判别器</a:t>
            </a:r>
            <a:r>
              <a:rPr lang="en-US" altLang="zh-CN" sz="1600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：负责分类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19953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的实现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2400" y="1146175"/>
            <a:ext cx="8713470" cy="923290"/>
            <a:chOff x="2235" y="1775"/>
            <a:chExt cx="13722" cy="1454"/>
          </a:xfrm>
        </p:grpSpPr>
        <p:sp>
          <p:nvSpPr>
            <p:cNvPr id="11" name="文本框 10"/>
            <p:cNvSpPr txBox="1"/>
            <p:nvPr/>
          </p:nvSpPr>
          <p:spPr>
            <a:xfrm>
              <a:off x="2235" y="1775"/>
              <a:ext cx="13722" cy="14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14630" indent="-214630">
                <a:buFont typeface="Wingdings" panose="05000000000000000000" pitchFamily="2" charset="2"/>
                <a:buChar char="Ø"/>
                <a:defRPr/>
              </a:pPr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全连接神经</a:t>
              </a:r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  <a:endPara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 </a:t>
              </a:r>
              <a:endPara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14630" indent="-214630">
                <a:buFont typeface="Wingdings" panose="05000000000000000000" pitchFamily="2" charset="2"/>
                <a:buChar char="Ø"/>
                <a:defRPr/>
              </a:pPr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卷积神经网络             </a:t>
              </a:r>
              <a:r>
                <a: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DCGAN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deep convolutional GAN=CNN+</a:t>
              </a:r>
              <a:r>
                <a:rPr lang="en-US" altLang="zh-CN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GAN</a:t>
              </a: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235" y="2497"/>
              <a:ext cx="2905" cy="7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  <p:sp>
          <p:nvSpPr>
            <p:cNvPr id="3" name="右箭头 2"/>
            <p:cNvSpPr/>
            <p:nvPr/>
          </p:nvSpPr>
          <p:spPr>
            <a:xfrm>
              <a:off x="5377" y="2716"/>
              <a:ext cx="656" cy="3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810" y="1974549"/>
            <a:ext cx="822507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TensorFlow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实践：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GAN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</a:t>
            </a:r>
            <a:r>
              <a:rPr lang="en-US" altLang="zh-CN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Fashion-MNIST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54098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Fashion-MNIST 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数据集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33" y="925513"/>
            <a:ext cx="3949137" cy="39491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0471" y="1091902"/>
            <a:ext cx="39469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训练集：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60,000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样本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集：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10,000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样本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每个样本特征是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28x28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灰度图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(T-shirt/top, Trouser, Pullover, Dress, Coat, Sandal, Shirt, Sneaker, Bag, Ankle boot)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数据集的一个替代数据集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77694" y="4870143"/>
            <a:ext cx="38663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https://github.com/zalandoresearch/fashion-mnist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54098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Fashion-MNIST 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数据集下载方法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8717" y="1138719"/>
            <a:ext cx="67208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hlinkClick r:id="rId1"/>
              </a:rPr>
              <a:t>https://github.com/zalandoresearch/fashion-mnist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58752"/>
            <a:ext cx="5374585" cy="2996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84" y="1038707"/>
            <a:ext cx="2055487" cy="361649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38717" y="4705240"/>
            <a:ext cx="48681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数据在解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压出来的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54098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Fashion-MNIST 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数据集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333" y="925513"/>
            <a:ext cx="3949137" cy="3949137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02389" y="1508970"/>
            <a:ext cx="3921755" cy="2715789"/>
            <a:chOff x="202389" y="1508970"/>
            <a:chExt cx="3921755" cy="2715789"/>
          </a:xfrm>
        </p:grpSpPr>
        <p:pic>
          <p:nvPicPr>
            <p:cNvPr id="4" name="图片 3" descr="屏幕剪辑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882"/>
            <a:stretch>
              <a:fillRect/>
            </a:stretch>
          </p:blipFill>
          <p:spPr>
            <a:xfrm>
              <a:off x="202389" y="1508970"/>
              <a:ext cx="3704064" cy="2715789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384385" y="1620455"/>
              <a:ext cx="1739759" cy="381965"/>
            </a:xfrm>
            <a:prstGeom prst="rect">
              <a:avLst/>
            </a:prstGeom>
            <a:solidFill>
              <a:srgbClr val="F6F9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00"/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5277694" y="4870143"/>
            <a:ext cx="38663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https://github.com/zalandoresearch/fashion-mnist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54098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Fashion-MNIST</a:t>
            </a:r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数据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集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8246" y="953148"/>
            <a:ext cx="5553329" cy="38942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77694" y="4870143"/>
            <a:ext cx="38663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https://github.com/zalandoresearch/fashion-mnist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6389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导入库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193800"/>
            <a:ext cx="6443404" cy="3676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6389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导入数据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193800"/>
            <a:ext cx="8261640" cy="3211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6389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数据处理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193800"/>
            <a:ext cx="8422218" cy="1879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1489285" y="2427789"/>
            <a:ext cx="3989387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GoogLeNet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ResNet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Faster RCNN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YOLO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引言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3483979" y="823615"/>
            <a:ext cx="1851950" cy="4282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深度学习模型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左大括号 2"/>
          <p:cNvSpPr/>
          <p:nvPr/>
        </p:nvSpPr>
        <p:spPr>
          <a:xfrm rot="5400000">
            <a:off x="4126673" y="-425073"/>
            <a:ext cx="554989" cy="40164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469983" y="1865798"/>
            <a:ext cx="1851950" cy="4282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判别式模型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21127" y="1865798"/>
            <a:ext cx="1851950" cy="4282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生成式模型</a:t>
            </a:r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27" y="2644571"/>
            <a:ext cx="1912717" cy="19127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5935" y="1591310"/>
            <a:ext cx="7815580" cy="29997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判别式模型：要确定一个羊是山羊还是绵羊，用判别式模型的方法是从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历史数据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中学习到模型，然后通过提取这只羊的特征来预测出这只羊是山羊的概率，是绵羊的概率。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生成式模型：是根据山羊的特征首先学习出一个山羊的模型，然后根据绵羊的特征学习出一个绵羊的模型，然后从这只羊中提取特征，放到山羊模型中看概率是多少，再放到绵羊模型中看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概率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是多少，哪个大就是哪个。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407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构建生成器模型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9" name="图片 11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03308"/>
            <a:ext cx="7276923" cy="306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4078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构建生成器模型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66800"/>
            <a:ext cx="8035581" cy="3701542"/>
          </a:xfrm>
          <a:prstGeom prst="rect">
            <a:avLst/>
          </a:prstGeom>
        </p:spPr>
      </p:pic>
      <p:pic>
        <p:nvPicPr>
          <p:cNvPr id="9" name="图片 1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62" y="650166"/>
            <a:ext cx="3172372" cy="133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557027" y="4364531"/>
            <a:ext cx="8292513" cy="61624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leak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是一个很小的常数，这样保留了一些负轴的值，使得负轴的信息不会全部丢失</a:t>
            </a:r>
            <a:endParaRPr lang="zh-CN" altLang="en-US" sz="160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4078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LeakyRelu</a:t>
            </a:r>
            <a:r>
              <a:rPr lang="zh-CN" altLang="en-US" sz="2400" b="1" dirty="0" err="1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激活函数</a:t>
            </a:r>
            <a:endParaRPr lang="zh-CN" altLang="en-US" sz="2400" b="1" dirty="0" err="1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7027" y="1288268"/>
            <a:ext cx="3419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 = max(0, x) + leak*min(0,x)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202" y="2020355"/>
            <a:ext cx="3103766" cy="2216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419225" y="361950"/>
            <a:ext cx="43449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查看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生成器</a:t>
            </a:r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网络结构</a:t>
            </a:r>
            <a:endParaRPr lang="en-US" altLang="zh-CN" sz="2400" b="1" i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313" y="924867"/>
            <a:ext cx="3977063" cy="4218633"/>
          </a:xfrm>
          <a:prstGeom prst="rect">
            <a:avLst/>
          </a:prstGeom>
        </p:spPr>
      </p:pic>
      <p:pic>
        <p:nvPicPr>
          <p:cNvPr id="11" name="图片 1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62" y="650166"/>
            <a:ext cx="3172372" cy="133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58729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使用</a:t>
            </a:r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（未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训练的）生成器创建一张图片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91902"/>
            <a:ext cx="5906555" cy="14361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18" y="2527393"/>
            <a:ext cx="2775248" cy="2590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构建判别器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187" y="4571200"/>
            <a:ext cx="3118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判别器可以视作一个CNN分类器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6" y="1281283"/>
            <a:ext cx="6298281" cy="2975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构建判别器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7" y="1251321"/>
            <a:ext cx="6566683" cy="305173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1187" y="4571200"/>
            <a:ext cx="31181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判别器可以视作一个CNN分类器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780" y="3212743"/>
            <a:ext cx="2997354" cy="1416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查看</a:t>
            </a:r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判别器网络结构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2780" y="3212743"/>
            <a:ext cx="2997354" cy="14161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091902"/>
            <a:ext cx="5089578" cy="6317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890018"/>
            <a:ext cx="4140413" cy="3225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查看</a:t>
            </a:r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判别器的判别结果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2121696"/>
            <a:ext cx="5140590" cy="2680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187037"/>
            <a:ext cx="4926345" cy="61871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7" y="2692999"/>
            <a:ext cx="2223142" cy="207534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181483" y="4183567"/>
            <a:ext cx="47717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判别器的目的是尽量正确判别输入数据是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真实数据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还是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来自生成器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定义损失函数和优化</a:t>
            </a:r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66799"/>
            <a:ext cx="5712772" cy="3944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ChangeArrowheads="1"/>
          </p:cNvSpPr>
          <p:nvPr/>
        </p:nvSpPr>
        <p:spPr bwMode="auto">
          <a:xfrm>
            <a:off x="550929" y="1220517"/>
            <a:ext cx="16396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研究意义：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0929" y="1884854"/>
            <a:ext cx="7509622" cy="2030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是对处理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高维数据和复杂概率分布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的能力很好的检测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当面临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缺乏数据或缺失数据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时，我们可以通过生成模型来补足。比如，用在半监督学习中。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可以输出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多模态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multimodal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）结果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生成式模型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定义检查点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7" y="1309544"/>
            <a:ext cx="7999623" cy="14029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 dirty="0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训练模型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275450"/>
            <a:ext cx="6297789" cy="2750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定义单次训练过程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5928" y="4272720"/>
            <a:ext cx="76337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生成器接收到一个随机种子作为输入时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开始，用于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生产一张图片。判别器随后被用于区分真实图片（选自训练集）和伪造图片（由生成器生成）。针对这里的每一个模型都计算损失函数，并且计算梯度用于更新生成器与判别器。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22037"/>
            <a:ext cx="7745548" cy="30271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生成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和保存图片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7" y="1193800"/>
            <a:ext cx="7524497" cy="3278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定义循环训练过程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66800"/>
            <a:ext cx="7691309" cy="3661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进行训练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193800"/>
            <a:ext cx="6196232" cy="6503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911580"/>
            <a:ext cx="4701592" cy="3099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3893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恢复最新的</a:t>
            </a:r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检查点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6583" y="1193800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如果有需要(在训练前)，恢复最新的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82" y="1831419"/>
            <a:ext cx="7476891" cy="496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4351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展示某一个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epoch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的生成图像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66800"/>
            <a:ext cx="5754554" cy="3874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46588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合成训练过程产生图像的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gif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图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66799"/>
            <a:ext cx="5047363" cy="38125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655" y="1066799"/>
            <a:ext cx="2953005" cy="477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655" y="1784816"/>
            <a:ext cx="27432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810" y="1974549"/>
            <a:ext cx="822507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TensorFlow</a:t>
            </a:r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实践：</a:t>
            </a:r>
            <a:endParaRPr lang="zh-CN" altLang="en-US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CGAN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</a:t>
            </a:r>
            <a:r>
              <a:rPr lang="en-US" altLang="zh-CN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Fashion-MNIST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7"/>
          <p:cNvGrpSpPr/>
          <p:nvPr/>
        </p:nvGrpSpPr>
        <p:grpSpPr bwMode="auto">
          <a:xfrm>
            <a:off x="2134791" y="607039"/>
            <a:ext cx="5280301" cy="4514952"/>
            <a:chOff x="1322411" y="798894"/>
            <a:chExt cx="7307566" cy="6030516"/>
          </a:xfrm>
        </p:grpSpPr>
        <p:pic>
          <p:nvPicPr>
            <p:cNvPr id="11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411" y="798894"/>
              <a:ext cx="7307566" cy="6030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文本框 6"/>
            <p:cNvSpPr txBox="1">
              <a:spLocks noChangeArrowheads="1"/>
            </p:cNvSpPr>
            <p:nvPr/>
          </p:nvSpPr>
          <p:spPr bwMode="auto">
            <a:xfrm>
              <a:off x="1419575" y="3902297"/>
              <a:ext cx="1581202" cy="400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35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生成式模型</a:t>
              </a:r>
              <a:endParaRPr lang="zh-CN" altLang="en-US" sz="13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文本框 8"/>
            <p:cNvSpPr txBox="1">
              <a:spLocks noChangeArrowheads="1"/>
            </p:cNvSpPr>
            <p:nvPr/>
          </p:nvSpPr>
          <p:spPr bwMode="auto">
            <a:xfrm>
              <a:off x="2678806" y="4556975"/>
              <a:ext cx="1558343" cy="400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35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隐变量模型</a:t>
              </a:r>
              <a:endParaRPr lang="zh-CN" altLang="en-US" sz="13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文本框 9"/>
            <p:cNvSpPr txBox="1">
              <a:spLocks noChangeArrowheads="1"/>
            </p:cNvSpPr>
            <p:nvPr/>
          </p:nvSpPr>
          <p:spPr bwMode="auto">
            <a:xfrm>
              <a:off x="3800021" y="5104952"/>
              <a:ext cx="1581202" cy="677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5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GAN 14.06.10</a:t>
              </a:r>
              <a:endParaRPr lang="zh-CN" altLang="en-US" sz="13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文本框 10"/>
            <p:cNvSpPr txBox="1">
              <a:spLocks noChangeArrowheads="1"/>
            </p:cNvSpPr>
            <p:nvPr/>
          </p:nvSpPr>
          <p:spPr bwMode="auto">
            <a:xfrm>
              <a:off x="5376233" y="4035447"/>
              <a:ext cx="790601" cy="400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35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变体</a:t>
              </a:r>
              <a:endParaRPr lang="zh-CN" altLang="en-US" sz="13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文本框 11"/>
            <p:cNvSpPr txBox="1">
              <a:spLocks noChangeArrowheads="1"/>
            </p:cNvSpPr>
            <p:nvPr/>
          </p:nvSpPr>
          <p:spPr bwMode="auto">
            <a:xfrm>
              <a:off x="5376231" y="6247573"/>
              <a:ext cx="790601" cy="400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35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应用</a:t>
              </a:r>
              <a:endParaRPr lang="zh-CN" altLang="en-US" sz="13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文本框 12"/>
            <p:cNvSpPr txBox="1">
              <a:spLocks noChangeArrowheads="1"/>
            </p:cNvSpPr>
            <p:nvPr/>
          </p:nvSpPr>
          <p:spPr bwMode="auto">
            <a:xfrm>
              <a:off x="3790333" y="2291599"/>
              <a:ext cx="1644552" cy="400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35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VAE 13.12.20</a:t>
              </a:r>
              <a:endParaRPr lang="zh-CN" altLang="en-US" sz="13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文本框 13"/>
            <p:cNvSpPr txBox="1">
              <a:spLocks noChangeArrowheads="1"/>
            </p:cNvSpPr>
            <p:nvPr/>
          </p:nvSpPr>
          <p:spPr bwMode="auto">
            <a:xfrm>
              <a:off x="2718198" y="1105431"/>
              <a:ext cx="1581202" cy="400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350">
                  <a:solidFill>
                    <a:srgbClr val="0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自回归模型</a:t>
              </a:r>
              <a:endParaRPr lang="zh-CN" altLang="en-US" sz="135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19225" y="32353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生成式模型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77661" y="2451207"/>
            <a:ext cx="3229682" cy="263236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8" name="矩形 7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419225" y="361950"/>
            <a:ext cx="762190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条件生成对抗网络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CGAN(conditional GAN)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"/>
          <a:stretch>
            <a:fillRect/>
          </a:stretch>
        </p:blipFill>
        <p:spPr>
          <a:xfrm>
            <a:off x="1277938" y="784104"/>
            <a:ext cx="6604262" cy="211886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992033" y="839517"/>
            <a:ext cx="44916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100</a:t>
            </a:r>
            <a:endParaRPr lang="zh-CN" altLang="en-US" sz="1200" b="1" i="1" dirty="0">
              <a:latin typeface="Cambria" panose="020405030504060302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53240" y="839516"/>
            <a:ext cx="360996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en-US" altLang="zh-CN" sz="12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endParaRPr lang="zh-CN" altLang="en-US" sz="1200" b="1" i="1" dirty="0">
              <a:latin typeface="Cambria" panose="020405030504060302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47677" y="839516"/>
            <a:ext cx="360996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US" altLang="zh-CN" sz="12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endParaRPr lang="zh-CN" altLang="en-US" sz="1200" b="1" i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57"/>
          <a:stretch>
            <a:fillRect/>
          </a:stretch>
        </p:blipFill>
        <p:spPr>
          <a:xfrm>
            <a:off x="1277939" y="3007145"/>
            <a:ext cx="6604262" cy="192367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8" name="矩形 7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1419225" y="361950"/>
            <a:ext cx="4507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条件生成对抗网络</a:t>
            </a:r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CGAN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5"/>
          <a:stretch>
            <a:fillRect/>
          </a:stretch>
        </p:blipFill>
        <p:spPr>
          <a:xfrm>
            <a:off x="1277938" y="784104"/>
            <a:ext cx="6604262" cy="21188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992033" y="839517"/>
            <a:ext cx="449162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100</a:t>
            </a:r>
            <a:endParaRPr lang="zh-CN" altLang="en-US" sz="1200" b="1" i="1" dirty="0">
              <a:latin typeface="Cambria" panose="020405030504060302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53240" y="839516"/>
            <a:ext cx="360996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en-US" altLang="zh-CN" sz="12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endParaRPr lang="zh-CN" altLang="en-US" sz="1200" b="1" i="1" dirty="0">
              <a:latin typeface="Cambria" panose="020405030504060302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47677" y="839516"/>
            <a:ext cx="360996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US" altLang="zh-CN" sz="12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endParaRPr lang="zh-CN" altLang="en-US" sz="1200" b="1" i="1" dirty="0"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6" name="矩形 5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419225" y="361950"/>
            <a:ext cx="4507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41" y="1256690"/>
            <a:ext cx="3118862" cy="339006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20515" y="1891030"/>
            <a:ext cx="4740275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先来回忆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：输入一个噪声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【长度为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输入】，输出一个图像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：输入一个图像，输出该图像为真实图像的概率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1" name="矩形 10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框 12"/>
          <p:cNvSpPr txBox="1">
            <a:spLocks noChangeArrowheads="1"/>
          </p:cNvSpPr>
          <p:nvPr/>
        </p:nvSpPr>
        <p:spPr bwMode="auto">
          <a:xfrm>
            <a:off x="1419225" y="361950"/>
            <a:ext cx="4507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   V.S.    CGAN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25" y="782955"/>
            <a:ext cx="2273935" cy="247142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11188" y="3253693"/>
            <a:ext cx="86895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CGAN(</a:t>
            </a:r>
            <a:r>
              <a:rPr lang="en-US" altLang="zh-CN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onditional </a:t>
            </a:r>
            <a:r>
              <a:rPr lang="en-US" altLang="zh-CN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enerative </a:t>
            </a:r>
            <a:r>
              <a:rPr lang="en-US" altLang="zh-CN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dversarial </a:t>
            </a:r>
            <a:r>
              <a:rPr lang="en-US" altLang="zh-CN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etworks 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为生成器和判别器都额外加入了一个</a:t>
            </a:r>
            <a:r>
              <a:rPr lang="zh-CN" altLang="en-US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条件变量</a:t>
            </a:r>
            <a:r>
              <a:rPr lang="en-US" altLang="zh-CN" dirty="0">
                <a:solidFill>
                  <a:srgbClr val="33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这个条件可以是希望生成的标签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：必须生成和条件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匹配的样本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判别器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：不仅要判别图像是否真实，还要判别图像和条件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是否匹配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94530" y="798830"/>
            <a:ext cx="2178050" cy="2456180"/>
            <a:chOff x="4494446" y="798513"/>
            <a:chExt cx="1987377" cy="228156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446" y="798513"/>
              <a:ext cx="1987377" cy="2281560"/>
            </a:xfrm>
            <a:prstGeom prst="rect">
              <a:avLst/>
            </a:prstGeom>
          </p:spPr>
        </p:pic>
        <p:cxnSp>
          <p:nvCxnSpPr>
            <p:cNvPr id="3" name="肘形连接符 2"/>
            <p:cNvCxnSpPr/>
            <p:nvPr/>
          </p:nvCxnSpPr>
          <p:spPr>
            <a:xfrm rot="16200000" flipH="1">
              <a:off x="5116879" y="2153761"/>
              <a:ext cx="925972" cy="183458"/>
            </a:xfrm>
            <a:prstGeom prst="bentConnector3">
              <a:avLst>
                <a:gd name="adj1" fmla="val 10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1"/>
            <p:cNvCxnSpPr/>
            <p:nvPr/>
          </p:nvCxnSpPr>
          <p:spPr>
            <a:xfrm rot="10800000">
              <a:off x="5069712" y="2500130"/>
              <a:ext cx="601883" cy="266218"/>
            </a:xfrm>
            <a:prstGeom prst="bentConnector3">
              <a:avLst>
                <a:gd name="adj1" fmla="val 9807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5636869" y="2500130"/>
              <a:ext cx="185195" cy="3132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1600" i="1" dirty="0"/>
                <a:t>c</a:t>
              </a:r>
              <a:endParaRPr lang="zh-CN" altLang="en-US" sz="1600" i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419225" y="361950"/>
            <a:ext cx="4507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   V.S.    CGAN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2768" y="1066800"/>
            <a:ext cx="6978147" cy="1860100"/>
            <a:chOff x="881063" y="925512"/>
            <a:chExt cx="6978147" cy="18601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421" y="1486317"/>
              <a:ext cx="4812195" cy="91902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881063" y="925512"/>
              <a:ext cx="4408567" cy="458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在原始的</a:t>
              </a:r>
              <a:r>
                <a: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GAN</a:t>
              </a:r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中，优化目标为：</a:t>
              </a:r>
              <a:endPara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81063" y="2277781"/>
              <a:ext cx="697814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CGAN</a:t>
              </a:r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中，只需做简单修改，加入条件</a:t>
              </a:r>
              <a:r>
                <a:rPr lang="en-US" altLang="zh-CN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即可：</a:t>
              </a:r>
              <a:endPara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流程图: 联系 5"/>
          <p:cNvSpPr/>
          <p:nvPr/>
        </p:nvSpPr>
        <p:spPr>
          <a:xfrm>
            <a:off x="5637252" y="3293971"/>
            <a:ext cx="196770" cy="20834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2" name="流程图: 联系 21"/>
          <p:cNvSpPr/>
          <p:nvPr/>
        </p:nvSpPr>
        <p:spPr>
          <a:xfrm>
            <a:off x="5933323" y="3301655"/>
            <a:ext cx="196770" cy="20834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3" name="流程图: 联系 22"/>
          <p:cNvSpPr/>
          <p:nvPr/>
        </p:nvSpPr>
        <p:spPr>
          <a:xfrm>
            <a:off x="3806586" y="3953660"/>
            <a:ext cx="196770" cy="20834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44911" y="3170361"/>
                <a:ext cx="6355243" cy="4049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𝐺𝐴𝑁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11" y="3170361"/>
                <a:ext cx="6355243" cy="404983"/>
              </a:xfrm>
              <a:prstGeom prst="rect">
                <a:avLst/>
              </a:prstGeom>
              <a:blipFill rotWithShape="1">
                <a:blip r:embed="rId2"/>
                <a:stretch>
                  <a:fillRect l="-6" t="-109" r="9" b="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205429" y="3818805"/>
                <a:ext cx="316266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𝐺𝐴𝑁</m:t>
                          </m:r>
                        </m:sup>
                      </m:sSub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d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29" y="3818805"/>
                <a:ext cx="3162661" cy="404983"/>
              </a:xfrm>
              <a:prstGeom prst="rect">
                <a:avLst/>
              </a:prstGeom>
              <a:blipFill rotWithShape="1">
                <a:blip r:embed="rId3"/>
                <a:stretch>
                  <a:fillRect l="-6" t="-136" r="18" b="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流程图: 联系 16"/>
          <p:cNvSpPr/>
          <p:nvPr/>
        </p:nvSpPr>
        <p:spPr>
          <a:xfrm>
            <a:off x="3215512" y="3285007"/>
            <a:ext cx="196770" cy="20834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8" name="流程图: 联系 17"/>
          <p:cNvSpPr/>
          <p:nvPr/>
        </p:nvSpPr>
        <p:spPr>
          <a:xfrm>
            <a:off x="3520998" y="3952380"/>
            <a:ext cx="196770" cy="20834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165632"/>
            <a:ext cx="8312717" cy="2960694"/>
          </a:xfrm>
          <a:prstGeom prst="rect">
            <a:avLst/>
          </a:prstGeom>
        </p:spPr>
      </p:pic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6389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数据处理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4772" y="2528144"/>
            <a:ext cx="6789477" cy="499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7" y="992156"/>
            <a:ext cx="7579309" cy="3541424"/>
          </a:xfrm>
          <a:prstGeom prst="rect">
            <a:avLst/>
          </a:prstGeom>
        </p:spPr>
      </p:pic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419225" y="361950"/>
            <a:ext cx="43449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生成器定义</a:t>
            </a:r>
            <a:endParaRPr lang="en-US" altLang="zh-CN" sz="2400" b="1" i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0329" y="1192947"/>
            <a:ext cx="4064854" cy="45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419225" y="361950"/>
            <a:ext cx="43449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生成器网络结构</a:t>
            </a:r>
            <a:endParaRPr lang="en-US" altLang="zh-CN" sz="2400" b="1" i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972853"/>
            <a:ext cx="3868604" cy="4097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66800"/>
            <a:ext cx="7462814" cy="3220891"/>
          </a:xfrm>
          <a:prstGeom prst="rect">
            <a:avLst/>
          </a:prstGeom>
        </p:spPr>
      </p:pic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29907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定义判别器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76695" y="1744276"/>
            <a:ext cx="4876280" cy="2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3612177-7547-400D-9B59-D444A3E0FFB8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1419225" y="361950"/>
            <a:ext cx="29907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判别器网络结构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27999"/>
            <a:ext cx="4363240" cy="3882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矩形 1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生成式模型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8867" y="1399009"/>
            <a:ext cx="65219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最大似然估计法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以真实样本进行最大似然估计，参数更新直接来自于样本数据，导致学习到的生成模型受到限制。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近似法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由于目标函数难解一般只能在学习过程中逼近目标函数的下界，并不是对目标函数的逼近。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630" indent="-214630"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马尔科夫链方法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计算复杂度高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B8F151-8325-4A17-AB4F-0B9012824EB1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2" name="矩形 11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419225" y="361950"/>
            <a:ext cx="4507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模型训练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066800"/>
            <a:ext cx="5315050" cy="388871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7292" y="1813432"/>
            <a:ext cx="5136468" cy="222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1379" y="3011157"/>
            <a:ext cx="5122381" cy="1422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B8F151-8325-4A17-AB4F-0B9012824EB1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2" name="矩形 11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419225" y="361950"/>
            <a:ext cx="4507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定义单次训练过程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895132"/>
            <a:ext cx="7137767" cy="424836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79500" y="2020901"/>
            <a:ext cx="6581482" cy="175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1361" y="955826"/>
            <a:ext cx="4483153" cy="4483153"/>
          </a:xfrm>
          <a:prstGeom prst="rect">
            <a:avLst/>
          </a:prstGeom>
        </p:spPr>
      </p:pic>
      <p:sp>
        <p:nvSpPr>
          <p:cNvPr id="22532" name="灯片编号占位符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557530" indent="-21463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8572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2001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1543050" indent="-1714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18859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2288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25717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2914650" indent="-1714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B8F151-8325-4A17-AB4F-0B9012824EB1}" type="slidenum">
              <a:rPr lang="zh-CN" altLang="en-US">
                <a:solidFill>
                  <a:srgbClr val="898989"/>
                </a:solidFill>
              </a:rPr>
            </a:fld>
            <a:endParaRPr lang="zh-CN" altLang="en-US">
              <a:solidFill>
                <a:srgbClr val="898989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12" name="矩形 11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矩形 12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1419225" y="361950"/>
            <a:ext cx="45070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结果显示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92" y="925850"/>
            <a:ext cx="3662257" cy="421798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34815" y="563245"/>
            <a:ext cx="4572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经过条件约束，每一列的生成图像均为相同类别的，不再是</a:t>
            </a:r>
            <a:r>
              <a:rPr lang="en-US" altLang="zh-CN">
                <a:sym typeface="+mn-ea"/>
              </a:rPr>
              <a:t>GAN</a:t>
            </a:r>
            <a:r>
              <a:rPr lang="zh-CN" altLang="en-US">
                <a:sym typeface="+mn-ea"/>
              </a:rPr>
              <a:t>中随机类别的图片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60240" y="4943475"/>
            <a:ext cx="4614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每个周期生成的图像最后合成的</a:t>
            </a:r>
            <a:r>
              <a:rPr lang="en-US" altLang="zh-CN"/>
              <a:t>GIF</a:t>
            </a:r>
            <a:r>
              <a:rPr lang="zh-CN" altLang="en-US"/>
              <a:t>动图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810" y="1974549"/>
            <a:ext cx="82250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生成式对抗网络</a:t>
            </a:r>
            <a:endParaRPr lang="en-US" altLang="zh-CN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Generative Adversarial Networks (GANs)</a:t>
            </a:r>
            <a:endParaRPr lang="zh-CN" altLang="en-US" sz="3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的应用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19" name="图片 3" descr="屏幕剪辑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0"/>
          <a:stretch>
            <a:fillRect/>
          </a:stretch>
        </p:blipFill>
        <p:spPr bwMode="auto">
          <a:xfrm>
            <a:off x="1218010" y="2162176"/>
            <a:ext cx="6766322" cy="98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t="1625" r="-2"/>
          <a:stretch>
            <a:fillRect/>
          </a:stretch>
        </p:blipFill>
        <p:spPr bwMode="auto">
          <a:xfrm>
            <a:off x="2037160" y="3327798"/>
            <a:ext cx="5380434" cy="136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47" y="815579"/>
            <a:ext cx="5123259" cy="112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 bwMode="auto">
          <a:xfrm>
            <a:off x="611188" y="261938"/>
            <a:ext cx="666750" cy="663575"/>
            <a:chOff x="611187" y="261275"/>
            <a:chExt cx="666069" cy="664458"/>
          </a:xfrm>
        </p:grpSpPr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11187" y="261275"/>
              <a:ext cx="539199" cy="53728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>
              <a:spLocks noChangeAspect="1"/>
            </p:cNvSpPr>
            <p:nvPr/>
          </p:nvSpPr>
          <p:spPr>
            <a:xfrm>
              <a:off x="880786" y="529919"/>
              <a:ext cx="396470" cy="3958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419225" y="361950"/>
            <a:ext cx="7113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GAN</a:t>
            </a:r>
            <a:r>
              <a:rPr lang="zh-CN" altLang="en-US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的应用</a:t>
            </a:r>
            <a:endParaRPr lang="en-US" altLang="zh-CN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03488" y="4733783"/>
            <a:ext cx="5617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Radford et al 2015</a:t>
            </a:r>
            <a:endParaRPr lang="zh-CN" altLang="en-US" sz="1200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84195" y="946319"/>
            <a:ext cx="6254086" cy="3156632"/>
            <a:chOff x="1978926" y="1687460"/>
            <a:chExt cx="8338781" cy="4208843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92" b="12066"/>
            <a:stretch>
              <a:fillRect/>
            </a:stretch>
          </p:blipFill>
          <p:spPr>
            <a:xfrm>
              <a:off x="1978926" y="1687460"/>
              <a:ext cx="8338781" cy="4208843"/>
            </a:xfrm>
            <a:prstGeom prst="rect">
              <a:avLst/>
            </a:prstGeom>
            <a:ln w="57150">
              <a:solidFill>
                <a:srgbClr val="0070C0"/>
              </a:solidFill>
            </a:ln>
          </p:spPr>
        </p:pic>
        <p:sp>
          <p:nvSpPr>
            <p:cNvPr id="10" name="文本框 9"/>
            <p:cNvSpPr txBox="1"/>
            <p:nvPr/>
          </p:nvSpPr>
          <p:spPr>
            <a:xfrm>
              <a:off x="1978926" y="4217158"/>
              <a:ext cx="1787857" cy="954108"/>
            </a:xfrm>
            <a:prstGeom prst="rect">
              <a:avLst/>
            </a:prstGeom>
            <a:solidFill>
              <a:sysClr val="window" lastClr="FFFFFF"/>
            </a:solidFill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zh-CN" sz="1350" kern="0" dirty="0">
                <a:solidFill>
                  <a:prstClr val="black"/>
                </a:solidFill>
              </a:endParaRPr>
            </a:p>
            <a:p>
              <a:pPr algn="ctr"/>
              <a:r>
                <a:rPr lang="zh-CN" altLang="en-US" sz="1350" b="1" kern="0" dirty="0">
                  <a:solidFill>
                    <a:prstClr val="black"/>
                  </a:solidFill>
                </a:rPr>
                <a:t>戴眼镜的男人</a:t>
              </a:r>
              <a:endParaRPr lang="en-US" altLang="zh-CN" sz="1350" b="1" kern="0" dirty="0">
                <a:solidFill>
                  <a:prstClr val="black"/>
                </a:solidFill>
              </a:endParaRPr>
            </a:p>
            <a:p>
              <a:endParaRPr lang="zh-CN" altLang="en-US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766783" y="4230806"/>
              <a:ext cx="1380703" cy="954108"/>
            </a:xfrm>
            <a:prstGeom prst="rect">
              <a:avLst/>
            </a:prstGeom>
            <a:solidFill>
              <a:sysClr val="window" lastClr="FFFFFF"/>
            </a:solidFill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zh-CN" sz="1350" kern="0" dirty="0">
                <a:solidFill>
                  <a:prstClr val="black"/>
                </a:solidFill>
              </a:endParaRPr>
            </a:p>
            <a:p>
              <a:pPr algn="ctr"/>
              <a:r>
                <a:rPr lang="zh-CN" altLang="en-US" sz="1350" b="1" kern="0" dirty="0">
                  <a:solidFill>
                    <a:prstClr val="black"/>
                  </a:solidFill>
                </a:rPr>
                <a:t>男人</a:t>
              </a:r>
              <a:endParaRPr lang="en-US" altLang="zh-CN" sz="1350" b="1" kern="0" dirty="0">
                <a:solidFill>
                  <a:prstClr val="black"/>
                </a:solidFill>
              </a:endParaRPr>
            </a:p>
            <a:p>
              <a:endParaRPr lang="zh-CN" altLang="en-US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215727" y="4219430"/>
              <a:ext cx="1380703" cy="954108"/>
            </a:xfrm>
            <a:prstGeom prst="rect">
              <a:avLst/>
            </a:prstGeom>
            <a:solidFill>
              <a:sysClr val="window" lastClr="FFFFFF"/>
            </a:solidFill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zh-CN" sz="1350" kern="0" dirty="0">
                <a:solidFill>
                  <a:prstClr val="black"/>
                </a:solidFill>
              </a:endParaRPr>
            </a:p>
            <a:p>
              <a:pPr algn="ctr"/>
              <a:r>
                <a:rPr lang="zh-CN" altLang="en-US" sz="1350" b="1" kern="0" dirty="0">
                  <a:solidFill>
                    <a:prstClr val="black"/>
                  </a:solidFill>
                </a:rPr>
                <a:t>女人</a:t>
              </a:r>
              <a:endParaRPr lang="en-US" altLang="zh-CN" sz="1350" b="1" kern="0" dirty="0">
                <a:solidFill>
                  <a:prstClr val="black"/>
                </a:solidFill>
              </a:endParaRPr>
            </a:p>
            <a:p>
              <a:endParaRPr lang="zh-CN" altLang="en-US" sz="1350" kern="0" dirty="0">
                <a:solidFill>
                  <a:prstClr val="black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976280" y="5212660"/>
              <a:ext cx="3204949" cy="677108"/>
            </a:xfrm>
            <a:prstGeom prst="rect">
              <a:avLst/>
            </a:prstGeom>
            <a:solidFill>
              <a:sysClr val="window" lastClr="FFFFFF"/>
            </a:solidFill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endParaRPr lang="en-US" altLang="zh-CN" sz="1350" kern="0" dirty="0">
                <a:solidFill>
                  <a:prstClr val="black"/>
                </a:solidFill>
              </a:endParaRPr>
            </a:p>
            <a:p>
              <a:pPr algn="ctr"/>
              <a:r>
                <a:rPr lang="zh-CN" altLang="en-US" sz="1350" b="1" kern="0" dirty="0">
                  <a:solidFill>
                    <a:prstClr val="black"/>
                  </a:solidFill>
                </a:rPr>
                <a:t>戴眼镜的女人</a:t>
              </a:r>
              <a:endParaRPr lang="en-US" altLang="zh-CN" sz="1350" b="1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601391" y="4389338"/>
            <a:ext cx="594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矢量空间运算</a:t>
            </a:r>
            <a:endParaRPr lang="zh-CN" altLang="en-US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574008" y="4323401"/>
            <a:ext cx="5996225" cy="67790"/>
            <a:chOff x="647702" y="5265146"/>
            <a:chExt cx="7921940" cy="90386"/>
          </a:xfrm>
        </p:grpSpPr>
        <p:cxnSp>
          <p:nvCxnSpPr>
            <p:cNvPr id="16" name="直接连接符 15"/>
            <p:cNvCxnSpPr>
              <a:endCxn id="18" idx="2"/>
            </p:cNvCxnSpPr>
            <p:nvPr/>
          </p:nvCxnSpPr>
          <p:spPr>
            <a:xfrm>
              <a:off x="705811" y="5310339"/>
              <a:ext cx="7790173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647702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8495984" y="5265146"/>
              <a:ext cx="73658" cy="9038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ags/tag1.xml><?xml version="1.0" encoding="utf-8"?>
<p:tagLst xmlns:p="http://schemas.openxmlformats.org/presentationml/2006/main">
  <p:tag name="KSO_WPP_MARK_KEY" val="c80a38df-c46c-4dde-95b9-def8d6b03334"/>
  <p:tag name="COMMONDATA" val="eyJoZGlkIjoiMzEwNTM5NzYwMDRjMzkwZTVkZjY2ODkwMGIxNGU0OTUifQ=="/>
</p:tagLst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rgbClr val="FFFF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3788</Words>
  <Application>WPS 演示</Application>
  <PresentationFormat>全屏显示(16:9)</PresentationFormat>
  <Paragraphs>463</Paragraphs>
  <Slides>62</Slides>
  <Notes>94</Notes>
  <HiddenSlides>0</HiddenSlides>
  <MMClips>4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80" baseType="lpstr">
      <vt:lpstr>Arial</vt:lpstr>
      <vt:lpstr>宋体</vt:lpstr>
      <vt:lpstr>Wingdings</vt:lpstr>
      <vt:lpstr>Helvetica Neue Light</vt:lpstr>
      <vt:lpstr>微软雅黑</vt:lpstr>
      <vt:lpstr>Times New Roman</vt:lpstr>
      <vt:lpstr>Wingdings</vt:lpstr>
      <vt:lpstr>Calibri</vt:lpstr>
      <vt:lpstr>Arial Unicode MS</vt:lpstr>
      <vt:lpstr>Calibri Light</vt:lpstr>
      <vt:lpstr>Cambria Math</vt:lpstr>
      <vt:lpstr>黑体</vt:lpstr>
      <vt:lpstr>Meiryo</vt:lpstr>
      <vt:lpstr>Yu Gothic UI</vt:lpstr>
      <vt:lpstr>等线</vt:lpstr>
      <vt:lpstr>Cambria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zjutlzr</dc:creator>
  <cp:lastModifiedBy>niexy</cp:lastModifiedBy>
  <cp:revision>797</cp:revision>
  <dcterms:created xsi:type="dcterms:W3CDTF">2022-12-02T14:56:00Z</dcterms:created>
  <dcterms:modified xsi:type="dcterms:W3CDTF">2023-10-31T02:49:36Z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2052-11.1.0.12650</vt:lpwstr>
  </property>
  <property fmtid="{D5CDD505-2E9C-101B-9397-08002B2CF9AE}" pid="3" name="ICV">
    <vt:lpwstr>4E432739AE4200CF0A128A63B83C6F27</vt:lpwstr>
  </property>
</Properties>
</file>